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53" r:id="rId2"/>
    <p:sldId id="354" r:id="rId3"/>
    <p:sldId id="260" r:id="rId4"/>
    <p:sldId id="350" r:id="rId5"/>
    <p:sldId id="366" r:id="rId6"/>
    <p:sldId id="269" r:id="rId7"/>
    <p:sldId id="271" r:id="rId8"/>
    <p:sldId id="346" r:id="rId9"/>
    <p:sldId id="341" r:id="rId10"/>
    <p:sldId id="347" r:id="rId11"/>
    <p:sldId id="344" r:id="rId12"/>
    <p:sldId id="363" r:id="rId13"/>
    <p:sldId id="274" r:id="rId14"/>
    <p:sldId id="338" r:id="rId15"/>
    <p:sldId id="266" r:id="rId16"/>
    <p:sldId id="268" r:id="rId17"/>
    <p:sldId id="357" r:id="rId18"/>
    <p:sldId id="358" r:id="rId19"/>
    <p:sldId id="359" r:id="rId20"/>
    <p:sldId id="331" r:id="rId21"/>
    <p:sldId id="280" r:id="rId22"/>
    <p:sldId id="361" r:id="rId23"/>
    <p:sldId id="332" r:id="rId24"/>
    <p:sldId id="367" r:id="rId25"/>
    <p:sldId id="337" r:id="rId26"/>
    <p:sldId id="284" r:id="rId27"/>
    <p:sldId id="362" r:id="rId28"/>
    <p:sldId id="285" r:id="rId29"/>
    <p:sldId id="290" r:id="rId30"/>
    <p:sldId id="334" r:id="rId31"/>
    <p:sldId id="364" r:id="rId32"/>
    <p:sldId id="293" r:id="rId33"/>
    <p:sldId id="297" r:id="rId34"/>
    <p:sldId id="335" r:id="rId35"/>
    <p:sldId id="308" r:id="rId36"/>
    <p:sldId id="300" r:id="rId37"/>
    <p:sldId id="360" r:id="rId38"/>
    <p:sldId id="352" r:id="rId39"/>
    <p:sldId id="355" r:id="rId40"/>
    <p:sldId id="310" r:id="rId41"/>
    <p:sldId id="322" r:id="rId42"/>
    <p:sldId id="339" r:id="rId43"/>
  </p:sldIdLst>
  <p:sldSz cx="9144000" cy="6858000" type="screen4x3"/>
  <p:notesSz cx="6858000" cy="91440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00"/>
    <a:srgbClr val="CC00CC"/>
    <a:srgbClr val="660066"/>
    <a:srgbClr val="009900"/>
    <a:srgbClr val="9966FF"/>
    <a:srgbClr val="33CC33"/>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292" autoAdjust="0"/>
  </p:normalViewPr>
  <p:slideViewPr>
    <p:cSldViewPr>
      <p:cViewPr>
        <p:scale>
          <a:sx n="66" d="100"/>
          <a:sy n="66" d="100"/>
        </p:scale>
        <p:origin x="-1494" y="-426"/>
      </p:cViewPr>
      <p:guideLst>
        <p:guide orient="horz" pos="2160"/>
        <p:guide pos="2880"/>
      </p:guideLst>
    </p:cSldViewPr>
  </p:slideViewPr>
  <p:outlineViewPr>
    <p:cViewPr>
      <p:scale>
        <a:sx n="33" d="100"/>
        <a:sy n="33" d="100"/>
      </p:scale>
      <p:origin x="0" y="99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6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en-US"/>
          </a:p>
        </p:txBody>
      </p:sp>
      <p:sp>
        <p:nvSpPr>
          <p:cNvPr id="1095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en-US"/>
          </a:p>
        </p:txBody>
      </p:sp>
      <p:sp>
        <p:nvSpPr>
          <p:cNvPr id="1095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en-US"/>
          </a:p>
        </p:txBody>
      </p:sp>
      <p:sp>
        <p:nvSpPr>
          <p:cNvPr id="1095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AE140714-AE33-4CA5-9EDA-1B833555E0A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269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69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69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269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8E1CDE4-1424-45DF-A4ED-144761877EC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27D42E22-4561-49BB-913B-410E8083D543}" type="slidenum">
              <a:rPr lang="en-US" smtClean="0"/>
              <a:pPr/>
              <a:t>1</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413AC331-C9F6-43A7-9648-36CAC4F7C411}" type="slidenum">
              <a:rPr lang="en-US" smtClean="0"/>
              <a:pPr/>
              <a:t>11</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en-US" smtClean="0"/>
              <a:t>-It is very important that you read through all your documents thoroughly before starting to complete anything.  </a:t>
            </a:r>
          </a:p>
          <a:p>
            <a:pPr eaLnBrk="1" hangingPunct="1"/>
            <a:endParaRPr lang="en-US" smtClean="0"/>
          </a:p>
          <a:p>
            <a:pPr eaLnBrk="1" hangingPunct="1"/>
            <a:r>
              <a:rPr lang="en-US" smtClean="0"/>
              <a:t>-Use your full name as it appears on your passport </a:t>
            </a:r>
          </a:p>
          <a:p>
            <a:pPr eaLnBrk="1" hangingPunct="1"/>
            <a:endParaRPr lang="en-US" smtClean="0"/>
          </a:p>
          <a:p>
            <a:pPr eaLnBrk="1" hangingPunct="1"/>
            <a:r>
              <a:rPr lang="en-US" smtClean="0"/>
              <a:t>-You will be provided with samples of visa applications and occasionally some other documents as well.  These will be completed as if we were the applicant, so remember to use them as a guideline only!  We get a lot of applications back with our information on 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BA8D99D0-2A64-43AF-B05D-56F59FAD3C16}" type="slidenum">
              <a:rPr lang="en-US" smtClean="0"/>
              <a:pPr/>
              <a:t>13</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r>
              <a:rPr lang="en-US" sz="1600" smtClean="0">
                <a:latin typeface="Arial" charset="0"/>
              </a:rPr>
              <a:t>-Sign all documents in blue ink unless instructed otherwise.  This will help the Consular officials know that the signatures on the forms are original.  </a:t>
            </a:r>
          </a:p>
          <a:p>
            <a:pPr eaLnBrk="1" hangingPunct="1"/>
            <a:endParaRPr lang="en-US" sz="1600" smtClean="0">
              <a:latin typeface="Arial" charset="0"/>
            </a:endParaRPr>
          </a:p>
          <a:p>
            <a:pPr eaLnBrk="1" hangingPunct="1"/>
            <a:r>
              <a:rPr lang="en-US" sz="1600" smtClean="0">
                <a:latin typeface="Arial" charset="0"/>
              </a:rPr>
              <a:t>-Parents are urged to take photocopies of all documents and keep them in a safe and secure location.  Especially important are the student’s passport, RGF and visa once it is issued.  </a:t>
            </a:r>
          </a:p>
          <a:p>
            <a:pPr eaLnBrk="1" hangingPunct="1"/>
            <a:endParaRPr lang="en-US" sz="1600" smtClean="0">
              <a:latin typeface="Arial" charset="0"/>
            </a:endParaRPr>
          </a:p>
          <a:p>
            <a:pPr eaLnBrk="1" hangingPunct="1"/>
            <a:r>
              <a:rPr lang="en-US" sz="1600" smtClean="0">
                <a:latin typeface="Arial" charset="0"/>
              </a:rPr>
              <a:t>-Each of you will be provided with a document checklist.  Use it!  It will help you know what documents you still need to work on and which ones have been completed and received by BKT.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B52CEA6D-C865-4BDE-AA2A-777D2EED45E4}" type="slidenum">
              <a:rPr lang="en-US" smtClean="0"/>
              <a:pPr/>
              <a:t>14</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lang="en-US" sz="1600" smtClean="0">
                <a:latin typeface="Arial" charset="0"/>
              </a:rPr>
              <a:t>The visa process is very complicated and time sensitive.  Every Consulate issues their visas in their own time, and your document deadlines have been set according to our past experiences with the specific office we will obtain your visa through.</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2DD8888E-0270-4845-BF5D-D05155E9051B}" type="slidenum">
              <a:rPr lang="en-US" smtClean="0"/>
              <a:pPr/>
              <a:t>15</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lang="en-US" sz="1600" smtClean="0">
                <a:latin typeface="Arial" charset="0"/>
              </a:rPr>
              <a:t>-All students will need a valid passport in order to travel.  If you have not applied for your passport yet, you must do so immediately.  </a:t>
            </a:r>
          </a:p>
          <a:p>
            <a:pPr eaLnBrk="1" hangingPunct="1"/>
            <a:endParaRPr lang="en-US" sz="1600" smtClean="0">
              <a:latin typeface="Arial" charset="0"/>
            </a:endParaRPr>
          </a:p>
          <a:p>
            <a:pPr eaLnBrk="1" hangingPunct="1"/>
            <a:r>
              <a:rPr lang="en-US" sz="1600" smtClean="0">
                <a:latin typeface="Arial" charset="0"/>
              </a:rPr>
              <a:t>-If you already have a passport, check it’s expiration date.  Your passport must be valid for at least 6 months from the expected date of return.  This means that for most you, your passport needs to be valid until FEBRUARY OF 2010.</a:t>
            </a:r>
          </a:p>
          <a:p>
            <a:pPr eaLnBrk="1" hangingPunct="1"/>
            <a:r>
              <a:rPr lang="en-US" sz="1600" smtClean="0">
                <a:latin typeface="Arial" charset="0"/>
              </a:rPr>
              <a:t>-Sign your name in blue or black ink only!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C0B26EB9-A3FC-4E25-85C8-0A464BC3D5FE}" type="slidenum">
              <a:rPr lang="en-US" smtClean="0"/>
              <a:pPr/>
              <a:t>16</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sz="1600" smtClean="0">
                <a:latin typeface="Arial" charset="0"/>
              </a:rPr>
              <a:t>-Parents should each have a valid passport in case an emergency arises and there is  a need for you to travel abroad.</a:t>
            </a:r>
          </a:p>
          <a:p>
            <a:pPr eaLnBrk="1" hangingPunct="1"/>
            <a:endParaRPr lang="en-US" sz="1600" smtClean="0">
              <a:latin typeface="Arial" charset="0"/>
            </a:endParaRPr>
          </a:p>
          <a:p>
            <a:pPr eaLnBrk="1" hangingPunct="1"/>
            <a:r>
              <a:rPr lang="en-US" sz="1600" smtClean="0">
                <a:latin typeface="Arial" charset="0"/>
              </a:rPr>
              <a:t>-Fed ex, Airborne Ex, even Express USPS.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C9A8DADB-24C5-440D-B404-332461A202A6}" type="slidenum">
              <a:rPr lang="en-US" smtClean="0"/>
              <a:pPr/>
              <a:t>20</a:t>
            </a:fld>
            <a:endParaRPr lang="en-US" smtClean="0"/>
          </a:p>
        </p:txBody>
      </p:sp>
      <p:sp>
        <p:nvSpPr>
          <p:cNvPr id="56322" name="Rectangle 2"/>
          <p:cNvSpPr>
            <a:spLocks noGrp="1" noRot="1" noChangeAspect="1" noChangeArrowheads="1" noTextEdit="1"/>
          </p:cNvSpPr>
          <p:nvPr>
            <p:ph type="sldImg"/>
          </p:nvPr>
        </p:nvSpPr>
        <p:spPr>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latin typeface="Arial" charset="0"/>
              </a:rPr>
              <a:t>-One of the most important documents for your exchange is a form called the Rotary Guarantee form.    It is your official acceptance from your host country and you cannot obtain a visa or travel without it.  </a:t>
            </a:r>
          </a:p>
          <a:p>
            <a:pPr eaLnBrk="1" hangingPunct="1"/>
            <a:endParaRPr lang="en-US" smtClean="0">
              <a:latin typeface="Arial" charset="0"/>
            </a:endParaRPr>
          </a:p>
          <a:p>
            <a:pPr eaLnBrk="1" hangingPunct="1"/>
            <a:r>
              <a:rPr lang="en-US" smtClean="0">
                <a:latin typeface="Arial" charset="0"/>
              </a:rPr>
              <a:t>Please note that, although this form says “ROTARY GUARANTEE FORM / VISA APPLICATION” on the top, it is NOT a visa application form.  If you need to complete an application form, it will be included in your online documents.</a:t>
            </a:r>
          </a:p>
          <a:p>
            <a:pPr eaLnBrk="1" hangingPunct="1"/>
            <a:r>
              <a:rPr lang="en-US" smtClean="0">
                <a:latin typeface="Arial" charset="0"/>
              </a:rPr>
              <a:t>-This form is signed by you and your parents and then sent to your host country to be signed by your host district chair, host school official, first host family and host club counselor.  Since it has so many desks to pass over, this form sometimes takes a long time to get back to us.  Please be patient, and understand that we do not know the location of this form any more then you do, please do not call everyday to ask if we’ve received it.  When Rotary in the US receives this form, they will more then likely send us the original and you a photocopy, unless we’ve instructed them otherwise.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BCAC43DC-4AED-4C78-A985-FF054385ED66}" type="slidenum">
              <a:rPr lang="en-US" smtClean="0"/>
              <a:pPr/>
              <a:t>21</a:t>
            </a:fld>
            <a:endParaRPr 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038600"/>
            <a:ext cx="5029200" cy="4419600"/>
          </a:xfrm>
          <a:noFill/>
          <a:ln/>
        </p:spPr>
        <p:txBody>
          <a:bodyPr/>
          <a:lstStyle/>
          <a:p>
            <a:pPr eaLnBrk="1" hangingPunct="1"/>
            <a:r>
              <a:rPr lang="en-US" sz="1600" smtClean="0">
                <a:latin typeface="Arial" charset="0"/>
              </a:rPr>
              <a:t>-All tickets issued by our office will meet Rotary requirements.  </a:t>
            </a:r>
          </a:p>
          <a:p>
            <a:pPr eaLnBrk="1" hangingPunct="1"/>
            <a:endParaRPr lang="en-US" sz="1600" smtClean="0">
              <a:latin typeface="Arial" charset="0"/>
            </a:endParaRPr>
          </a:p>
          <a:p>
            <a:pPr eaLnBrk="1" hangingPunct="1"/>
            <a:r>
              <a:rPr lang="en-US" sz="1600" smtClean="0">
                <a:latin typeface="Arial" charset="0"/>
              </a:rPr>
              <a:t>-The international portion at the very least will be round trip and all tickets will be valid for one year.</a:t>
            </a:r>
          </a:p>
          <a:p>
            <a:pPr eaLnBrk="1" hangingPunct="1"/>
            <a:endParaRPr lang="en-US" sz="1600" smtClean="0">
              <a:latin typeface="Arial" charset="0"/>
            </a:endParaRPr>
          </a:p>
          <a:p>
            <a:pPr eaLnBrk="1" hangingPunct="1"/>
            <a:r>
              <a:rPr lang="en-US" sz="1600" smtClean="0">
                <a:latin typeface="Arial" charset="0"/>
              </a:rPr>
              <a:t>-The returns will be either:</a:t>
            </a:r>
          </a:p>
          <a:p>
            <a:pPr eaLnBrk="1" hangingPunct="1"/>
            <a:r>
              <a:rPr lang="en-US" sz="1600" smtClean="0">
                <a:latin typeface="Arial" charset="0"/>
              </a:rPr>
              <a:t>	-open</a:t>
            </a:r>
          </a:p>
          <a:p>
            <a:pPr eaLnBrk="1" hangingPunct="1"/>
            <a:r>
              <a:rPr lang="en-US" sz="1600" smtClean="0">
                <a:latin typeface="Arial" charset="0"/>
              </a:rPr>
              <a:t>	-issued with a date as far out in the system as possible with one free date change</a:t>
            </a:r>
          </a:p>
          <a:p>
            <a:pPr eaLnBrk="1" hangingPunct="1"/>
            <a:r>
              <a:rPr lang="en-US" sz="1600" smtClean="0">
                <a:latin typeface="Arial" charset="0"/>
              </a:rPr>
              <a:t>	-issued with a date and a date change at a nominal fee.</a:t>
            </a:r>
          </a:p>
          <a:p>
            <a:pPr eaLnBrk="1" hangingPunct="1"/>
            <a:endParaRPr lang="en-US" sz="1600" smtClean="0">
              <a:latin typeface="Arial" charset="0"/>
            </a:endParaRPr>
          </a:p>
          <a:p>
            <a:pPr eaLnBrk="1" hangingPunct="1"/>
            <a:r>
              <a:rPr lang="en-US" sz="1600" smtClean="0">
                <a:latin typeface="Arial" charset="0"/>
              </a:rPr>
              <a:t>-Your return type will depend on the airline that you will be traveling on and you will be advised about the arrangements in advance.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1D9766FB-A804-46CA-A21D-835366F75A21}" type="slidenum">
              <a:rPr lang="en-US" smtClean="0"/>
              <a:pPr/>
              <a:t>23</a:t>
            </a:fld>
            <a:endParaRPr lang="en-US" smtClean="0"/>
          </a:p>
        </p:txBody>
      </p:sp>
      <p:sp>
        <p:nvSpPr>
          <p:cNvPr id="61442" name="Rectangle 2"/>
          <p:cNvSpPr>
            <a:spLocks noGrp="1" noRot="1" noChangeAspect="1" noChangeArrowheads="1" noTextEdit="1"/>
          </p:cNvSpPr>
          <p:nvPr>
            <p:ph type="sldImg"/>
          </p:nvPr>
        </p:nvSpPr>
        <p:spPr>
          <a:solidFill>
            <a:srgbClr val="FFFFFF"/>
          </a:solidFill>
          <a:ln/>
        </p:spPr>
      </p:sp>
      <p:sp>
        <p:nvSpPr>
          <p:cNvPr id="614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smtClean="0">
                <a:latin typeface="Arial" charset="0"/>
              </a:rPr>
              <a:t>-Once the visa or other travel documents have been received or their arrival has been guaranteed to us, we will send you an itinerary and a list of fare rules that you will need to sign and return to us before tickets can be issued.</a:t>
            </a:r>
          </a:p>
          <a:p>
            <a:pPr eaLnBrk="1" hangingPunct="1"/>
            <a:endParaRPr lang="en-US" sz="1600" smtClean="0">
              <a:latin typeface="Arial" charset="0"/>
            </a:endParaRPr>
          </a:p>
          <a:p>
            <a:pPr eaLnBrk="1" hangingPunct="1"/>
            <a:r>
              <a:rPr lang="en-US" sz="1600" smtClean="0">
                <a:latin typeface="Arial" charset="0"/>
              </a:rPr>
              <a:t>-ALL QUOTES WILL BE IN US DOLLARS</a:t>
            </a:r>
          </a:p>
          <a:p>
            <a:pPr eaLnBrk="1" hangingPunct="1"/>
            <a:r>
              <a:rPr lang="en-US" sz="1600" smtClean="0">
                <a:latin typeface="Arial" charset="0"/>
              </a:rPr>
              <a:t>-The fare rules is a document that clearly outlines the rules behind your ticket and will require the signature of a parent and the student before any tickets are issued.  Examples of some rules you may need to abide by are that the ticket is only valid for one year, you cannot change the origin or destination of your ticket or that you will receive one free date change on your return ticket, but will pay a fee for any subsequent changes.</a:t>
            </a:r>
          </a:p>
          <a:p>
            <a:pPr eaLnBrk="1" hangingPunct="1"/>
            <a:endParaRPr lang="en-US" sz="1600" smtClean="0">
              <a:latin typeface="Arial" charset="0"/>
            </a:endParaRPr>
          </a:p>
          <a:p>
            <a:pPr eaLnBrk="1" hangingPunct="1"/>
            <a:r>
              <a:rPr lang="en-US" sz="1600" smtClean="0">
                <a:latin typeface="Arial" charset="0"/>
              </a:rPr>
              <a:t>-If you have any questions on the fare rules or the itinerary, call your agent at BKT BEFORE you sign and return them to us.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4890503B-ACC0-4687-8349-44308EE31756}" type="slidenum">
              <a:rPr lang="en-US" smtClean="0"/>
              <a:pPr/>
              <a:t>25</a:t>
            </a:fld>
            <a:endParaRPr 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r>
              <a:rPr lang="en-US" smtClean="0"/>
              <a:t>As previously mentioned, this can be a last minute process.  There are occasions where we receive the visa at the last minute, and therefore we will be forced to get departure  info to you at the last minute as well.  Keep in mind that we have no control over how long the Consulates take to issue or return visas, but we do our best to get them back to you as soon as possible.  </a:t>
            </a:r>
          </a:p>
          <a:p>
            <a:pPr eaLnBrk="1" hangingPunct="1"/>
            <a:endParaRPr lang="en-US" smtClean="0"/>
          </a:p>
          <a:p>
            <a:pPr eaLnBrk="1" hangingPunct="1"/>
            <a:r>
              <a:rPr lang="en-US" smtClean="0"/>
              <a:t>-The contents of the departure packet will include your passport, three baggage tags, two copies of your itinerary (one for the student to travel with and one for parents to keep at home), airport maps and packing and security information.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CFCD2CC6-A1C7-4544-AD5C-8420B1DDC9FD}" type="slidenum">
              <a:rPr lang="en-US" smtClean="0"/>
              <a:pPr/>
              <a:t>26</a:t>
            </a:fld>
            <a:endParaRPr lang="en-US"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r>
              <a:rPr lang="en-US" smtClean="0"/>
              <a:t>-Current typical weight allowances for check in bags is 1 bag per passenger that can be 50 pounds each.</a:t>
            </a:r>
          </a:p>
          <a:p>
            <a:pPr eaLnBrk="1" hangingPunct="1"/>
            <a:endParaRPr lang="en-US" smtClean="0"/>
          </a:p>
          <a:p>
            <a:pPr eaLnBrk="1" hangingPunct="1"/>
            <a:r>
              <a:rPr lang="en-US" smtClean="0"/>
              <a:t>-Exact charges will depend on what airline you are on and where you are traveling to</a:t>
            </a:r>
          </a:p>
          <a:p>
            <a:pPr eaLnBrk="1" hangingPunct="1"/>
            <a:endParaRPr lang="en-US" smtClean="0"/>
          </a:p>
          <a:p>
            <a:pPr eaLnBrk="1" hangingPunct="1"/>
            <a:r>
              <a:rPr lang="en-US" smtClean="0"/>
              <a:t>-Smaller US domestic and foreign planes and carriers may have different requirements.  Once you know what airline or airlines you are traveling on, you should contact them and inquire as to their current requirements.</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539FF6F6-42ED-4940-BB23-D07AA719D17F}" type="slidenum">
              <a:rPr lang="en-US" smtClean="0"/>
              <a:pPr/>
              <a:t>2</a:t>
            </a:fld>
            <a:endParaRPr lang="en-U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US" sz="1400" smtClean="0">
                <a:latin typeface="Arial" charset="0"/>
              </a:rPr>
              <a:t>Bokoff Kaplan Travel, located in Norwich, CT is a full service travel agency with over 65 years in the industry.  We have also been arranging Rotary Youth Exchange travel and documentation for over 30 years.  We have 3 full time agents dedicated to Rotary Students and their parents.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354D3B8-F8EC-4A77-9618-13F48A138F6E}" type="slidenum">
              <a:rPr lang="en-US" smtClean="0"/>
              <a:pPr/>
              <a:t>27</a:t>
            </a:fld>
            <a:endParaRPr lang="en-US"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r>
              <a:rPr lang="en-US" smtClean="0"/>
              <a:t>AIRLINES CAN CHANGE THEIR BAGGAGE ALLOWANCES AND OVERWEIGHT AND ADDITIONAL PIECE CHARGE AT ANY TIME.  THERE ARE NO WAIVERS OR SPECIAL CIRCUMSTANCES THAT WILL ALLOW YOU TO HAVE DIFFERENT LUGGAGE REQUIREMENTS THAN ANY OTHER PASSENGER.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B4E580F1-2C0A-403C-B3D1-A02F2D007038}" type="slidenum">
              <a:rPr lang="en-US" smtClean="0"/>
              <a:pPr/>
              <a:t>28</a:t>
            </a:fld>
            <a:endParaRPr lang="en-US" smtClean="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smtClean="0"/>
              <a:t>Each passenger is allowed one carry on bag plus one personal item which can be a purse, camera bag, or a briefcase sized bag.  Your carry on bag cannot be more then 40 pounds or 45 inches.  You can get the dimensions of your carry on bag by adding the height, length or width of the bag.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1391F047-3DCF-4FEC-953E-4CD2F42C1A22}" type="slidenum">
              <a:rPr lang="en-US" smtClean="0"/>
              <a:pPr/>
              <a:t>29</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8AB9CBE4-6A24-442C-95DF-FCC7A47E0AD4}" type="slidenum">
              <a:rPr lang="en-US" smtClean="0"/>
              <a:pPr/>
              <a:t>30</a:t>
            </a:fld>
            <a:endParaRPr lang="en-US" smtClean="0"/>
          </a:p>
        </p:txBody>
      </p:sp>
      <p:sp>
        <p:nvSpPr>
          <p:cNvPr id="74754" name="Rectangle 2"/>
          <p:cNvSpPr>
            <a:spLocks noGrp="1" noRot="1" noChangeAspect="1" noChangeArrowheads="1" noTextEdit="1"/>
          </p:cNvSpPr>
          <p:nvPr>
            <p:ph type="sldImg"/>
          </p:nvPr>
        </p:nvSpPr>
        <p:spPr>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smtClean="0">
                <a:latin typeface="Arial" charset="0"/>
              </a:rPr>
              <a:t>-You may need quick and easy access to this information, so it is best to have it in your carry-on bag</a:t>
            </a:r>
          </a:p>
          <a:p>
            <a:pPr eaLnBrk="1" hangingPunct="1"/>
            <a:endParaRPr lang="en-US" sz="1600" smtClean="0">
              <a:latin typeface="Arial" charset="0"/>
            </a:endParaRPr>
          </a:p>
          <a:p>
            <a:pPr eaLnBrk="1" hangingPunct="1"/>
            <a:r>
              <a:rPr lang="en-US" sz="1600" smtClean="0">
                <a:latin typeface="Arial" charset="0"/>
              </a:rPr>
              <a:t>-Any prescription meds should be accompanied by a note from your physician stating exactly how much you are carrying with you and its purpose.</a:t>
            </a:r>
          </a:p>
          <a:p>
            <a:pPr eaLnBrk="1" hangingPunct="1"/>
            <a:endParaRPr lang="en-US" sz="1600" smtClean="0">
              <a:latin typeface="Arial" charset="0"/>
            </a:endParaRPr>
          </a:p>
          <a:p>
            <a:pPr eaLnBrk="1" hangingPunct="1"/>
            <a:endParaRPr lang="en-US" sz="160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801EFF31-1B48-4095-8E61-68B6E0D416D6}" type="slidenum">
              <a:rPr lang="en-US" smtClean="0"/>
              <a:pPr/>
              <a:t>32</a:t>
            </a:fld>
            <a:endParaRPr 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r>
              <a:rPr lang="en-US" sz="1600" smtClean="0">
                <a:latin typeface="Arial" charset="0"/>
              </a:rPr>
              <a:t>We suggest you purchase a travel pouch like the one shown to keep your most important items close to you at all times.  They are typically made of canvas with plastic lining, and in it you should carry your passport, your boarding passes, your cash, credit or debit cards and a phone card.  Please note that you SHOULD NOT ever travel internationally without some cash.  We suggest having approximately $200.00 in US cash and then some of your host countries currency with you as well to cover emergencies.</a:t>
            </a:r>
          </a:p>
          <a:p>
            <a:pPr eaLnBrk="1" hangingPunct="1"/>
            <a:r>
              <a:rPr lang="en-US" sz="1600" smtClean="0">
                <a:latin typeface="Arial" charset="0"/>
              </a:rPr>
              <a:t>You should also purchase a phone card before you leave for your host country.  Be sure you understand how to use the card before you go and make sure it can be used to call from the US to your host country and from your host country to the US.</a:t>
            </a:r>
          </a:p>
          <a:p>
            <a:pPr eaLnBrk="1" hangingPunct="1"/>
            <a:endParaRPr lang="en-US" sz="1600" smtClean="0">
              <a:latin typeface="Arial" charset="0"/>
            </a:endParaRPr>
          </a:p>
          <a:p>
            <a:pPr eaLnBrk="1" hangingPunct="1"/>
            <a:endParaRPr lang="en-US" sz="160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87E2334B-8B7D-4A2A-A987-7A67F93CAED3}" type="slidenum">
              <a:rPr lang="en-US" smtClean="0"/>
              <a:pPr/>
              <a:t>33</a:t>
            </a:fld>
            <a:endParaRPr lang="en-US"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7BD9D9B9-83C0-437E-82DA-835CF01EFEDE}" type="slidenum">
              <a:rPr lang="en-US" smtClean="0"/>
              <a:pPr/>
              <a:t>34</a:t>
            </a:fld>
            <a:endParaRPr lang="en-US" smtClean="0"/>
          </a:p>
        </p:txBody>
      </p:sp>
      <p:sp>
        <p:nvSpPr>
          <p:cNvPr id="81922" name="Rectangle 2"/>
          <p:cNvSpPr>
            <a:spLocks noGrp="1" noRot="1" noChangeAspect="1" noChangeArrowheads="1" noTextEdit="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smtClean="0">
                <a:latin typeface="Arial" charset="0"/>
              </a:rPr>
              <a:t>-This will help other Rotary students who may be traveling on the same day as you recognize you.  This also helps customs officials know what you are doing in their country, as this is a world known symbol of Rotary International.</a:t>
            </a:r>
          </a:p>
          <a:p>
            <a:pPr eaLnBrk="1" hangingPunct="1"/>
            <a:endParaRPr lang="en-US" sz="1600" smtClean="0">
              <a:latin typeface="Arial" charset="0"/>
            </a:endParaRPr>
          </a:p>
          <a:p>
            <a:pPr eaLnBrk="1" hangingPunct="1"/>
            <a:r>
              <a:rPr lang="en-US" sz="1600" smtClean="0">
                <a:latin typeface="Arial" charset="0"/>
              </a:rPr>
              <a:t>-When changing planes, check departure monitors for your next flight immediately after deplaning and go to your next gate right away.  Once you have located your gate, do not wander far from that area for any reason.  Be sure not to listen to headphones too loudly as you may miss important announcements.</a:t>
            </a:r>
          </a:p>
          <a:p>
            <a:pPr eaLnBrk="1" hangingPunct="1"/>
            <a:endParaRPr lang="en-US" sz="1600" smtClean="0">
              <a:latin typeface="Arial" charset="0"/>
            </a:endParaRPr>
          </a:p>
          <a:p>
            <a:pPr eaLnBrk="1" hangingPunct="1"/>
            <a:r>
              <a:rPr lang="en-US" sz="1600" smtClean="0">
                <a:latin typeface="Arial" charset="0"/>
              </a:rPr>
              <a:t>-Keep your carry-on items with you at all times.  Do NOT let them out of your sight!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0E1D87AD-4FB2-4F39-8869-6929158C1513}" type="slidenum">
              <a:rPr lang="en-US" smtClean="0"/>
              <a:pPr/>
              <a:t>35</a:t>
            </a:fld>
            <a:endParaRPr lang="en-US"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0611D8DE-762C-4640-8901-A29DF3097F51}" type="slidenum">
              <a:rPr lang="en-US" smtClean="0"/>
              <a:pPr/>
              <a:t>36</a:t>
            </a:fld>
            <a:endParaRPr 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20248370-3152-475E-B3D9-C9B52AD5BC33}" type="slidenum">
              <a:rPr lang="en-US" smtClean="0"/>
              <a:pPr/>
              <a:t>38</a:t>
            </a:fld>
            <a:endParaRPr lang="en-US" smtClean="0"/>
          </a:p>
        </p:txBody>
      </p:sp>
      <p:sp>
        <p:nvSpPr>
          <p:cNvPr id="89090" name="Rectangle 2"/>
          <p:cNvSpPr>
            <a:spLocks noGrp="1" noRot="1" noChangeAspect="1" noChangeArrowheads="1" noTextEdit="1"/>
          </p:cNvSpPr>
          <p:nvPr>
            <p:ph type="sldImg"/>
          </p:nvPr>
        </p:nvSpPr>
        <p:spPr>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p:spPr>
        <p:txBody>
          <a:bodyPr lIns="90004" tIns="45002" rIns="90004" bIns="45002"/>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0BB741D7-2F74-4A49-B0B2-7F5FCCCB36C8}" type="slidenum">
              <a:rPr lang="en-US" smtClean="0"/>
              <a:pPr/>
              <a:t>3</a:t>
            </a:fld>
            <a:endParaRPr lang="en-US"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smtClean="0">
                <a:latin typeface="Arial" charset="0"/>
              </a:rPr>
              <a:t>Our department’s job is to make sure that you are traveling into your host country with the proper documentation and on the correct type of airline ticket.  In order to do that, we provide each student with step-by-step, easy to follow instructions to make the process of filling out visa and residency permit documents as easy as possible for you.  </a:t>
            </a:r>
          </a:p>
          <a:p>
            <a:pPr eaLnBrk="1" hangingPunct="1"/>
            <a:endParaRPr lang="en-US" smtClean="0">
              <a:latin typeface="Arial" charset="0"/>
            </a:endParaRPr>
          </a:p>
          <a:p>
            <a:pPr eaLnBrk="1" hangingPunct="1"/>
            <a:r>
              <a:rPr lang="en-US" smtClean="0">
                <a:latin typeface="Arial" charset="0"/>
              </a:rPr>
              <a:t>We ONLY issue airline tickets that meet Rotary requirements.  We also have a toll-free number for students and parents to receive advice and ask questions, and from June 15</a:t>
            </a:r>
            <a:r>
              <a:rPr lang="en-US" baseline="30000" smtClean="0">
                <a:latin typeface="Arial" charset="0"/>
              </a:rPr>
              <a:t>th</a:t>
            </a:r>
            <a:r>
              <a:rPr lang="en-US" smtClean="0">
                <a:latin typeface="Arial" charset="0"/>
              </a:rPr>
              <a:t> until August 15</a:t>
            </a:r>
            <a:r>
              <a:rPr lang="en-US" baseline="30000" smtClean="0">
                <a:latin typeface="Arial" charset="0"/>
              </a:rPr>
              <a:t>th</a:t>
            </a:r>
            <a:r>
              <a:rPr lang="en-US" smtClean="0">
                <a:latin typeface="Arial" charset="0"/>
              </a:rPr>
              <a:t> we offer extended hours of operation, which means that an agent will be available to take phone calls until 7pm Monday through Thursday and also on Saturdays from 9am until 1pm.</a:t>
            </a:r>
          </a:p>
          <a:p>
            <a:pPr eaLnBrk="1" hangingPunct="1"/>
            <a:endParaRPr lang="en-US" smtClean="0">
              <a:latin typeface="Arial" charset="0"/>
            </a:endParaRPr>
          </a:p>
          <a:p>
            <a:pPr eaLnBrk="1" hangingPunct="1"/>
            <a:r>
              <a:rPr lang="en-US" smtClean="0">
                <a:latin typeface="Arial" charset="0"/>
              </a:rPr>
              <a:t>In this presentation we’re going to give you as much information as possible to prepare you and help you become the best travelers possible.  Please jot down any questions that may come up while I’m talking and then if your specific question isn’t answered in the course of the presentation we will have a Q&amp;A session when I’m done.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p:spPr>
        <p:txBody>
          <a:bodyPr/>
          <a:lstStyle/>
          <a:p>
            <a:pPr eaLnBrk="1" hangingPunct="1"/>
            <a:endParaRPr lang="en-US" i="1" smtClean="0"/>
          </a:p>
        </p:txBody>
      </p:sp>
      <p:sp>
        <p:nvSpPr>
          <p:cNvPr id="91139" name="Slide Number Placeholder 3"/>
          <p:cNvSpPr>
            <a:spLocks noGrp="1"/>
          </p:cNvSpPr>
          <p:nvPr>
            <p:ph type="sldNum" sz="quarter" idx="5"/>
          </p:nvPr>
        </p:nvSpPr>
        <p:spPr>
          <a:noFill/>
        </p:spPr>
        <p:txBody>
          <a:bodyPr/>
          <a:lstStyle/>
          <a:p>
            <a:fld id="{2E6F353E-364C-4E2A-89AD-8D307CB411C6}" type="slidenum">
              <a:rPr lang="en-US" smtClean="0"/>
              <a:pPr/>
              <a:t>39</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8C9821B1-0836-446B-BEF5-3CC7F551FBAC}" type="slidenum">
              <a:rPr lang="en-US" smtClean="0"/>
              <a:pPr/>
              <a:t>40</a:t>
            </a:fld>
            <a:endParaRPr lang="en-US"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F316395A-FD36-4A94-8F78-8EA3FCBCADEC}" type="slidenum">
              <a:rPr lang="en-US" smtClean="0"/>
              <a:pPr/>
              <a:t>41</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r>
              <a:rPr lang="en-US" smtClean="0"/>
              <a:t>If you wait until after January 15</a:t>
            </a:r>
            <a:r>
              <a:rPr lang="en-US" baseline="30000" smtClean="0"/>
              <a:t>th</a:t>
            </a:r>
            <a:r>
              <a:rPr lang="en-US" smtClean="0"/>
              <a:t> to contact us, or decide that you would like to change your date, you will need to get in touch with the airlines directly to book your return, and you will be subject to pay any fees they impose on you due to a lack of knowledge on our specially negotiated contracts.  We will be unable to waive these fees for you, so it is in your best interest to be sure to contact us by this date.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EFAD7008-4DEF-4457-A907-7D5948BECDE2}" type="slidenum">
              <a:rPr lang="en-US" smtClean="0"/>
              <a:pPr/>
              <a:t>4</a:t>
            </a:fld>
            <a:endParaRPr lang="en-US" smtClean="0"/>
          </a:p>
        </p:txBody>
      </p:sp>
      <p:sp>
        <p:nvSpPr>
          <p:cNvPr id="28674" name="Rectangle 2"/>
          <p:cNvSpPr>
            <a:spLocks noGrp="1" noRot="1" noChangeAspect="1" noChangeArrowheads="1" noTextEdit="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lIns="91427" tIns="45713" rIns="91427" bIns="45713"/>
          <a:lstStyle/>
          <a:p>
            <a:pPr eaLnBrk="1" hangingPunct="1"/>
            <a:r>
              <a:rPr lang="en-US" sz="1600" smtClean="0">
                <a:latin typeface="Arial" charset="0"/>
              </a:rPr>
              <a:t>-Your first order of business is to register with us.  You can do this by going to our website at www.bokoffkaplan.com and clicking on the tab for Youth Exchange and then the tab for registration.</a:t>
            </a:r>
          </a:p>
          <a:p>
            <a:pPr eaLnBrk="1" hangingPunct="1"/>
            <a:endParaRPr lang="en-US" sz="1600" smtClean="0">
              <a:latin typeface="Arial" charset="0"/>
            </a:endParaRPr>
          </a:p>
          <a:p>
            <a:pPr eaLnBrk="1" hangingPunct="1"/>
            <a:r>
              <a:rPr lang="en-US" sz="1600" smtClean="0">
                <a:latin typeface="Arial" charset="0"/>
              </a:rPr>
              <a:t>-ONCE YOU’VE REGISTERED WITH US, WE WILL BUILD A FILE FOR YOU IN OUR OFFICE WHERE WE WILL KEEP ALL INFORMATION PERTAINENT TO YOUR EXCHANGE.  THEN, THE NEXT STEP WILL BE GETTING YOU GOING ON THE DOCUMENTS YOU HAVE TO COMPLETE IN ORDER TO OBTAIN YOUR VISA.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681476CF-9FC8-43D0-A748-F13BF2B00677}" type="slidenum">
              <a:rPr lang="en-US" smtClean="0"/>
              <a:pPr/>
              <a:t>6</a:t>
            </a:fld>
            <a:endParaRPr 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sz="1600" smtClean="0">
                <a:latin typeface="Arial" charset="0"/>
              </a:rPr>
              <a:t>-As most of you will need a visa or residency permit in order to travel, we feel that one of the of the most important services we provide is assistance in obtaining a visa.  </a:t>
            </a:r>
          </a:p>
          <a:p>
            <a:pPr eaLnBrk="1" hangingPunct="1"/>
            <a:endParaRPr lang="en-US" sz="1600" smtClean="0">
              <a:latin typeface="Arial" charset="0"/>
            </a:endParaRPr>
          </a:p>
          <a:p>
            <a:pPr eaLnBrk="1" hangingPunct="1"/>
            <a:r>
              <a:rPr lang="en-US" sz="1600" smtClean="0">
                <a:latin typeface="Arial" charset="0"/>
              </a:rPr>
              <a:t>-A visa is official permission from a foreign government to enter that country and stay there for a specific amount of time.  In most cases a visa is applied for through an Embassy or a Consulate, which are foreign government offices located in the U.S.  </a:t>
            </a:r>
          </a:p>
          <a:p>
            <a:pPr eaLnBrk="1" hangingPunct="1"/>
            <a:endParaRPr lang="en-US" sz="1600" smtClean="0">
              <a:latin typeface="Arial" charset="0"/>
            </a:endParaRPr>
          </a:p>
          <a:p>
            <a:pPr eaLnBrk="1" hangingPunct="1"/>
            <a:r>
              <a:rPr lang="en-US" sz="1600" smtClean="0">
                <a:latin typeface="Arial" charset="0"/>
              </a:rPr>
              <a:t>-When I refer to “documents” in this presentation, we are talking about documents that YOU will need to complete in order to obtain your visa for your specific host country.</a:t>
            </a:r>
          </a:p>
          <a:p>
            <a:pPr eaLnBrk="1" hangingPunct="1"/>
            <a:endParaRPr lang="en-US" sz="1600" smtClean="0">
              <a:latin typeface="Arial" charset="0"/>
            </a:endParaRPr>
          </a:p>
          <a:p>
            <a:pPr eaLnBrk="1" hangingPunct="1"/>
            <a:endParaRPr lang="en-US" sz="16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B71F5F8A-D321-4EF7-AD6D-A88918F75FD5}" type="slidenum">
              <a:rPr lang="en-US" smtClean="0"/>
              <a:pPr/>
              <a:t>7</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r>
              <a:rPr lang="en-US" sz="1400" smtClean="0">
                <a:latin typeface="Arial" charset="0"/>
              </a:rPr>
              <a:t>-Document and other visa requirements will vary from country to country and consulate by consulate.  If you are going to Argentina, for example, the paperwork you need to complete will be totally different than your friend going to France.  </a:t>
            </a:r>
          </a:p>
          <a:p>
            <a:pPr eaLnBrk="1" hangingPunct="1"/>
            <a:endParaRPr lang="en-US" sz="1400" smtClean="0">
              <a:latin typeface="Arial" charset="0"/>
            </a:endParaRPr>
          </a:p>
          <a:p>
            <a:pPr eaLnBrk="1" hangingPunct="1"/>
            <a:r>
              <a:rPr lang="en-US" sz="1400" smtClean="0">
                <a:latin typeface="Arial" charset="0"/>
              </a:rPr>
              <a:t>-We ask that you be patient and flexible, as consulates have the ability to change visa requirements &amp; fees at any time.</a:t>
            </a:r>
          </a:p>
          <a:p>
            <a:pPr eaLnBrk="1" hangingPunct="1"/>
            <a:endParaRPr lang="en-US" sz="1400" smtClean="0">
              <a:latin typeface="Arial" charset="0"/>
            </a:endParaRPr>
          </a:p>
          <a:p>
            <a:pPr eaLnBrk="1" hangingPunct="1"/>
            <a:r>
              <a:rPr lang="en-US" sz="1400" smtClean="0">
                <a:latin typeface="Arial" charset="0"/>
              </a:rPr>
              <a:t>-Send us docs as you complete them; this will allow us to look them over and return them to you if any corrections need to be made.  When documents are received and reviewed by your agent at BKT, you will receive an email telling you what we are still missing, if anything, what documents are being returned to you for correction, if any, or simply telling you that your file is complete and we will be applying for the visa shortly.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E4CE9894-CBD1-489E-A47A-43ABECD0AC49}" type="slidenum">
              <a:rPr lang="en-US" smtClean="0"/>
              <a:pPr/>
              <a:t>8</a:t>
            </a:fld>
            <a:endParaRPr lang="en-US" smtClean="0"/>
          </a:p>
        </p:txBody>
      </p:sp>
      <p:sp>
        <p:nvSpPr>
          <p:cNvPr id="35842" name="Rectangle 2"/>
          <p:cNvSpPr>
            <a:spLocks noGrp="1" noRot="1" noChangeAspect="1" noChangeArrowheads="1" noTextEdit="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lIns="91427" tIns="45713" rIns="91427" bIns="45713"/>
          <a:lstStyle/>
          <a:p>
            <a:pPr eaLnBrk="1" hangingPunct="1"/>
            <a:r>
              <a:rPr lang="en-US" sz="1400" smtClean="0">
                <a:latin typeface="Arial" charset="0"/>
              </a:rPr>
              <a:t>-There are two main ways to obtain a visa.  Some of you will send all your original documents to Bokoff Kaplan travel and we will work directly with the Consulate FOR YOU; this obviously is the easiest way for you!</a:t>
            </a:r>
          </a:p>
          <a:p>
            <a:pPr eaLnBrk="1" hangingPunct="1"/>
            <a:r>
              <a:rPr lang="en-US" sz="1400" smtClean="0">
                <a:latin typeface="Arial" charset="0"/>
              </a:rPr>
              <a:t>-Some Consulates, however, require that the applicant appear before them in person.  When you receive your requirement information for your visa, you will be told if a personal appearance is required.  However, even if it is not immediately required, the Consulate can request one at any time during the process.</a:t>
            </a:r>
          </a:p>
          <a:p>
            <a:pPr eaLnBrk="1" hangingPunct="1"/>
            <a:endParaRPr lang="en-US" sz="1400" smtClean="0">
              <a:latin typeface="Arial" charset="0"/>
            </a:endParaRPr>
          </a:p>
          <a:p>
            <a:pPr eaLnBrk="1" hangingPunct="1"/>
            <a:r>
              <a:rPr lang="en-US" sz="1400" smtClean="0">
                <a:latin typeface="Arial" charset="0"/>
              </a:rPr>
              <a:t>-If you need to make a personal appearance, photocopies of all documents must be sent to BKT.  Once we have reviewed the documents and found them to be complete we will email the student with contact information for the Consulate.  If an appointment can be made, the student should call to set that appointment.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A1D5345-6D79-4937-AABC-CD7C71080AE4}" type="slidenum">
              <a:rPr lang="en-US" smtClean="0"/>
              <a:pPr/>
              <a:t>9</a:t>
            </a:fld>
            <a:endParaRPr 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r>
              <a:rPr lang="en-US" sz="1400" smtClean="0">
                <a:latin typeface="Arial" charset="0"/>
              </a:rPr>
              <a:t>So, how do you find out what documents you will need to complete and whether or not you need to make a personal appearance?  After you complete the registration form, you will receive an email with your unique username and password.  This account is where the documents you need to complete for your visa will be posted, so check your account often for updates.</a:t>
            </a:r>
          </a:p>
          <a:p>
            <a:pPr eaLnBrk="1" hangingPunct="1"/>
            <a:endParaRPr lang="en-US" sz="140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8C30761F-CF9C-4A2B-A89B-724324B2A42E}" type="slidenum">
              <a:rPr lang="en-US" smtClean="0"/>
              <a:pPr/>
              <a:t>10</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r>
              <a:rPr lang="en-US" sz="1400" smtClean="0">
                <a:latin typeface="Arial" charset="0"/>
              </a:rPr>
              <a:t>This is an example of what your home page will look like.  To read your message, click on the magnifying glass under the “Status” section of the page.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6A4976-1BE7-4E6A-971D-0C6660B01EE9}"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64B337-4CDD-4069-B28A-5DD741F57F41}"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D2F2EC-BB90-414D-98B5-AFFE748D867B}"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1894F5-5E00-4F89-9C75-7265E9D8859B}"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F56B66-0100-4555-909E-E75DF87F287F}"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1E7EBC-BC3E-4A6C-A073-B6FA24CD051D}"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A6EE3D-E7E2-49EE-9823-EDF22D26A744}"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4D3331-07AD-492B-BABA-DA2D7DEE8B3D}"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E2E97BF-554C-4A1B-8495-29588ACD7FB1}"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821A02-6914-4919-878F-921EB0D2EBC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391003-16EF-45C3-9D7B-6D2019DF7677}"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FEC918-D17F-4642-916D-4B576D464C78}"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3CE057-470F-4581-AE4A-B433162B83C2}"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196AD8-701E-4BA4-915C-8756EF78024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B1A9D8F-CDD6-4BFC-A6CD-9E3E6A955A34}"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20F5E3-FE62-4E2A-8F68-69E9EF0225C8}"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CDB076-670D-4527-A90F-D0C7848B6A9E}"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24B3DBAD-0DA7-4737-BBE9-67F90E9ADE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53" r:id="rId13"/>
    <p:sldLayoutId id="2147483652" r:id="rId14"/>
    <p:sldLayoutId id="2147483651" r:id="rId15"/>
    <p:sldLayoutId id="2147483650" r:id="rId16"/>
    <p:sldLayoutId id="2147483649" r:id="rId17"/>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vitalchek.com/" TargetMode="External"/><Relationship Id="rId2" Type="http://schemas.openxmlformats.org/officeDocument/2006/relationships/hyperlink" Target="http://www.yellowpages.co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hyperlink" Target="http://www.bokoffkaplan.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sabrinab@bokoffkaplan.com" TargetMode="External"/><Relationship Id="rId2" Type="http://schemas.openxmlformats.org/officeDocument/2006/relationships/hyperlink" Target="mailto:sheilal@bokoffkaplan.com" TargetMode="External"/><Relationship Id="rId1" Type="http://schemas.openxmlformats.org/officeDocument/2006/relationships/slideLayout" Target="../slideLayouts/slideLayout2.xml"/><Relationship Id="rId4" Type="http://schemas.openxmlformats.org/officeDocument/2006/relationships/hyperlink" Target="mailto:theresab@bokoffkaplan.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type="subTitle" idx="1"/>
          </p:nvPr>
        </p:nvSpPr>
        <p:spPr>
          <a:xfrm>
            <a:off x="1295400" y="2971800"/>
            <a:ext cx="6400800" cy="2362200"/>
          </a:xfrm>
        </p:spPr>
        <p:txBody>
          <a:bodyPr/>
          <a:lstStyle/>
          <a:p>
            <a:pPr eaLnBrk="1" hangingPunct="1"/>
            <a:r>
              <a:rPr lang="en-US" sz="4000" smtClean="0">
                <a:solidFill>
                  <a:schemeClr val="bg1"/>
                </a:solidFill>
                <a:latin typeface="Arial" charset="0"/>
              </a:rPr>
              <a:t>456 West Main Street</a:t>
            </a:r>
            <a:br>
              <a:rPr lang="en-US" sz="4000" smtClean="0">
                <a:solidFill>
                  <a:schemeClr val="bg1"/>
                </a:solidFill>
                <a:latin typeface="Arial" charset="0"/>
              </a:rPr>
            </a:br>
            <a:r>
              <a:rPr lang="en-US" sz="4000" smtClean="0">
                <a:solidFill>
                  <a:schemeClr val="bg1"/>
                </a:solidFill>
                <a:latin typeface="Arial" charset="0"/>
              </a:rPr>
              <a:t>Norwich, CT 06360</a:t>
            </a:r>
            <a:br>
              <a:rPr lang="en-US" sz="4000" smtClean="0">
                <a:solidFill>
                  <a:schemeClr val="bg1"/>
                </a:solidFill>
                <a:latin typeface="Arial" charset="0"/>
              </a:rPr>
            </a:br>
            <a:r>
              <a:rPr lang="en-US" sz="4000" smtClean="0">
                <a:solidFill>
                  <a:schemeClr val="bg1"/>
                </a:solidFill>
                <a:latin typeface="Arial" charset="0"/>
              </a:rPr>
              <a:t>800-888-5275</a:t>
            </a:r>
            <a:br>
              <a:rPr lang="en-US" sz="4000" smtClean="0">
                <a:solidFill>
                  <a:schemeClr val="bg1"/>
                </a:solidFill>
                <a:latin typeface="Arial" charset="0"/>
              </a:rPr>
            </a:br>
            <a:r>
              <a:rPr lang="en-US" sz="4000" smtClean="0">
                <a:solidFill>
                  <a:schemeClr val="bg1"/>
                </a:solidFill>
                <a:latin typeface="Arial" charset="0"/>
              </a:rPr>
              <a:t>rotary@bokoffkaplan.com</a:t>
            </a:r>
          </a:p>
        </p:txBody>
      </p:sp>
      <p:pic>
        <p:nvPicPr>
          <p:cNvPr id="21506" name="Picture 3" descr="TLG_Bokoff Logo transparent.png"/>
          <p:cNvPicPr>
            <a:picLocks noChangeAspect="1"/>
          </p:cNvPicPr>
          <p:nvPr/>
        </p:nvPicPr>
        <p:blipFill>
          <a:blip r:embed="rId3">
            <a:lum bright="70000" contrast="-70000"/>
          </a:blip>
          <a:srcRect/>
          <a:stretch>
            <a:fillRect/>
          </a:stretch>
        </p:blipFill>
        <p:spPr bwMode="auto">
          <a:xfrm>
            <a:off x="990600" y="152400"/>
            <a:ext cx="6934200"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Content Placeholder 5" descr="SCREEN SHOT FOR DOCUMENTS.bmp"/>
          <p:cNvPicPr>
            <a:picLocks noGrp="1" noChangeAspect="1"/>
          </p:cNvPicPr>
          <p:nvPr>
            <p:ph/>
          </p:nvPr>
        </p:nvPicPr>
        <p:blipFill>
          <a:blip r:embed="rId3"/>
          <a:srcRect/>
          <a:stretch>
            <a:fillRect/>
          </a:stretch>
        </p:blipFill>
        <p:spPr>
          <a:xfrm>
            <a:off x="0" y="381000"/>
            <a:ext cx="9144000" cy="7010400"/>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mtClean="0">
                <a:solidFill>
                  <a:srgbClr val="00FF00"/>
                </a:solidFill>
                <a:latin typeface="Georgia" pitchFamily="18" charset="0"/>
              </a:rPr>
              <a:t>COMPLETING DOCUMENTS</a:t>
            </a:r>
          </a:p>
        </p:txBody>
      </p:sp>
      <p:sp>
        <p:nvSpPr>
          <p:cNvPr id="40962" name="Rectangle 3"/>
          <p:cNvSpPr>
            <a:spLocks noGrp="1" noChangeArrowheads="1"/>
          </p:cNvSpPr>
          <p:nvPr>
            <p:ph type="body" idx="1"/>
          </p:nvPr>
        </p:nvSpPr>
        <p:spPr/>
        <p:txBody>
          <a:bodyPr/>
          <a:lstStyle/>
          <a:p>
            <a:pPr eaLnBrk="1" hangingPunct="1"/>
            <a:r>
              <a:rPr lang="en-US" smtClean="0">
                <a:solidFill>
                  <a:schemeClr val="bg1"/>
                </a:solidFill>
                <a:latin typeface="Georgia" pitchFamily="18" charset="0"/>
              </a:rPr>
              <a:t>Read through everything before beginning to fill out any papers</a:t>
            </a:r>
          </a:p>
          <a:p>
            <a:pPr eaLnBrk="1" hangingPunct="1"/>
            <a:endParaRPr lang="en-US" smtClean="0">
              <a:solidFill>
                <a:schemeClr val="bg1"/>
              </a:solidFill>
              <a:latin typeface="Georgia" pitchFamily="18" charset="0"/>
            </a:endParaRPr>
          </a:p>
          <a:p>
            <a:pPr eaLnBrk="1" hangingPunct="1"/>
            <a:r>
              <a:rPr lang="en-US" smtClean="0">
                <a:solidFill>
                  <a:schemeClr val="bg1"/>
                </a:solidFill>
                <a:latin typeface="Georgia" pitchFamily="18" charset="0"/>
              </a:rPr>
              <a:t>Use your full name as it appears on your passport</a:t>
            </a:r>
          </a:p>
          <a:p>
            <a:pPr eaLnBrk="1" hangingPunct="1">
              <a:buFontTx/>
              <a:buNone/>
            </a:pPr>
            <a:endParaRPr lang="en-US" smtClean="0">
              <a:solidFill>
                <a:schemeClr val="bg1"/>
              </a:solidFill>
              <a:latin typeface="Georgia" pitchFamily="18" charset="0"/>
            </a:endParaRPr>
          </a:p>
          <a:p>
            <a:pPr eaLnBrk="1" hangingPunct="1"/>
            <a:r>
              <a:rPr lang="en-US" smtClean="0">
                <a:solidFill>
                  <a:schemeClr val="bg1"/>
                </a:solidFill>
                <a:latin typeface="Georgia" pitchFamily="18" charset="0"/>
              </a:rPr>
              <a:t>Pay close attention to samples</a:t>
            </a:r>
          </a:p>
          <a:p>
            <a:pPr eaLnBrk="1" hangingPunct="1"/>
            <a:endParaRPr lang="en-US" smtClean="0">
              <a:solidFill>
                <a:schemeClr val="bg1"/>
              </a:solidFill>
              <a:latin typeface="Georgia"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ctrTitle"/>
          </p:nvPr>
        </p:nvSpPr>
        <p:spPr>
          <a:xfrm>
            <a:off x="685800" y="0"/>
            <a:ext cx="7772400" cy="914400"/>
          </a:xfrm>
        </p:spPr>
        <p:txBody>
          <a:bodyPr/>
          <a:lstStyle/>
          <a:p>
            <a:pPr eaLnBrk="1" hangingPunct="1"/>
            <a:r>
              <a:rPr lang="en-US" smtClean="0">
                <a:solidFill>
                  <a:srgbClr val="00FF00"/>
                </a:solidFill>
                <a:latin typeface="Georgia" pitchFamily="18" charset="0"/>
              </a:rPr>
              <a:t>DOCUMENTS</a:t>
            </a:r>
          </a:p>
        </p:txBody>
      </p:sp>
      <p:sp>
        <p:nvSpPr>
          <p:cNvPr id="43010" name="Subtitle 4"/>
          <p:cNvSpPr>
            <a:spLocks noGrp="1"/>
          </p:cNvSpPr>
          <p:nvPr>
            <p:ph type="subTitle" idx="1"/>
          </p:nvPr>
        </p:nvSpPr>
        <p:spPr>
          <a:xfrm>
            <a:off x="228600" y="685800"/>
            <a:ext cx="8610600" cy="4953000"/>
          </a:xfrm>
        </p:spPr>
        <p:txBody>
          <a:bodyPr/>
          <a:lstStyle/>
          <a:p>
            <a:pPr lvl="1" algn="l" eaLnBrk="1" hangingPunct="1">
              <a:buFont typeface="Arial" charset="0"/>
              <a:buChar char="•"/>
            </a:pPr>
            <a:r>
              <a:rPr lang="en-US" smtClean="0">
                <a:solidFill>
                  <a:schemeClr val="bg1"/>
                </a:solidFill>
              </a:rPr>
              <a:t>	Some documents will require notarization; if you do 	not know a notary public look for one in the yellow</a:t>
            </a:r>
          </a:p>
          <a:p>
            <a:pPr lvl="1" algn="l" eaLnBrk="1" hangingPunct="1"/>
            <a:r>
              <a:rPr lang="en-US" smtClean="0">
                <a:solidFill>
                  <a:schemeClr val="bg1"/>
                </a:solidFill>
              </a:rPr>
              <a:t>	pages (</a:t>
            </a:r>
            <a:r>
              <a:rPr lang="en-US" smtClean="0">
                <a:solidFill>
                  <a:schemeClr val="bg1"/>
                </a:solidFill>
                <a:hlinkClick r:id="rId2"/>
              </a:rPr>
              <a:t>www.yellowpages.com</a:t>
            </a:r>
            <a:r>
              <a:rPr lang="en-US" smtClean="0">
                <a:solidFill>
                  <a:schemeClr val="bg1"/>
                </a:solidFill>
              </a:rPr>
              <a:t>) </a:t>
            </a:r>
          </a:p>
          <a:p>
            <a:pPr lvl="1" algn="l" eaLnBrk="1" hangingPunct="1">
              <a:buFont typeface="Arial" charset="0"/>
              <a:buChar char="•"/>
            </a:pPr>
            <a:r>
              <a:rPr lang="en-US" smtClean="0">
                <a:solidFill>
                  <a:schemeClr val="bg1"/>
                </a:solidFill>
              </a:rPr>
              <a:t>	If biological  parents do not reside together, two 	separate forms may be completed and notarized 	separately</a:t>
            </a:r>
          </a:p>
          <a:p>
            <a:pPr lvl="1" algn="l" eaLnBrk="1" hangingPunct="1">
              <a:buFont typeface="Arial" charset="0"/>
              <a:buChar char="•"/>
            </a:pPr>
            <a:r>
              <a:rPr lang="en-US" smtClean="0">
                <a:solidFill>
                  <a:schemeClr val="bg1"/>
                </a:solidFill>
              </a:rPr>
              <a:t>    Many (but not all) Consulates require submission of 	the applicants birth certificate WITH A RAISED 	SEAL.  If you only have one original birth 	certificate it is a good idea to get another certified 	copy now (</a:t>
            </a:r>
            <a:r>
              <a:rPr lang="en-US" smtClean="0">
                <a:solidFill>
                  <a:schemeClr val="bg1"/>
                </a:solidFill>
                <a:hlinkClick r:id="rId3"/>
              </a:rPr>
              <a:t>www.vitalchek.com</a:t>
            </a:r>
            <a:r>
              <a:rPr lang="en-US" smtClean="0">
                <a:solidFill>
                  <a:schemeClr val="bg1"/>
                </a:solidFill>
              </a:rPr>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body" idx="1"/>
          </p:nvPr>
        </p:nvSpPr>
        <p:spPr>
          <a:xfrm>
            <a:off x="685800" y="457200"/>
            <a:ext cx="7772400" cy="6629400"/>
          </a:xfrm>
        </p:spPr>
        <p:txBody>
          <a:bodyPr/>
          <a:lstStyle/>
          <a:p>
            <a:pPr eaLnBrk="1" hangingPunct="1"/>
            <a:r>
              <a:rPr lang="en-US" smtClean="0">
                <a:solidFill>
                  <a:schemeClr val="bg1"/>
                </a:solidFill>
                <a:latin typeface="Arial" charset="0"/>
              </a:rPr>
              <a:t>Sign all documents in blue ink</a:t>
            </a:r>
          </a:p>
          <a:p>
            <a:pPr eaLnBrk="1" hangingPunct="1">
              <a:buFontTx/>
              <a:buNone/>
            </a:pPr>
            <a:endParaRPr lang="en-US" smtClean="0">
              <a:solidFill>
                <a:schemeClr val="bg1"/>
              </a:solidFill>
              <a:latin typeface="Arial" charset="0"/>
            </a:endParaRPr>
          </a:p>
          <a:p>
            <a:pPr eaLnBrk="1" hangingPunct="1"/>
            <a:r>
              <a:rPr lang="en-US" smtClean="0">
                <a:solidFill>
                  <a:schemeClr val="bg1"/>
                </a:solidFill>
                <a:latin typeface="Arial" charset="0"/>
              </a:rPr>
              <a:t>Print out a copy of all documents you complete to keep at home </a:t>
            </a:r>
          </a:p>
          <a:p>
            <a:pPr eaLnBrk="1" hangingPunct="1">
              <a:buFontTx/>
              <a:buNone/>
            </a:pPr>
            <a:endParaRPr lang="en-US" smtClean="0">
              <a:solidFill>
                <a:schemeClr val="bg1"/>
              </a:solidFill>
              <a:latin typeface="Arial" charset="0"/>
            </a:endParaRPr>
          </a:p>
          <a:p>
            <a:pPr eaLnBrk="1" hangingPunct="1"/>
            <a:r>
              <a:rPr lang="en-US" smtClean="0">
                <a:solidFill>
                  <a:schemeClr val="bg1"/>
                </a:solidFill>
                <a:latin typeface="Arial" charset="0"/>
              </a:rPr>
              <a:t>Use your document checklist</a:t>
            </a:r>
          </a:p>
          <a:p>
            <a:pPr eaLnBrk="1" hangingPunct="1">
              <a:buFontTx/>
              <a:buNone/>
            </a:pPr>
            <a:endParaRPr lang="en-US" smtClean="0">
              <a:solidFill>
                <a:schemeClr val="bg1"/>
              </a:solidFill>
              <a:latin typeface="Arial" charset="0"/>
            </a:endParaRPr>
          </a:p>
          <a:p>
            <a:pPr eaLnBrk="1" hangingPunct="1"/>
            <a:r>
              <a:rPr lang="en-US" smtClean="0">
                <a:solidFill>
                  <a:schemeClr val="bg1"/>
                </a:solidFill>
                <a:latin typeface="Arial" charset="0"/>
              </a:rPr>
              <a:t>Do NOT send us visa fees or any other payments</a:t>
            </a:r>
          </a:p>
          <a:p>
            <a:pPr eaLnBrk="1" hangingPunct="1"/>
            <a:endParaRPr lang="en-US" smtClean="0">
              <a:solidFill>
                <a:schemeClr val="bg1"/>
              </a:solidFill>
              <a:latin typeface="Arial" charset="0"/>
            </a:endParaRPr>
          </a:p>
          <a:p>
            <a:pPr eaLnBrk="1" hangingPunct="1">
              <a:buFontTx/>
              <a:buNone/>
            </a:pPr>
            <a:endParaRPr lang="en-US" smtClean="0">
              <a:solidFill>
                <a:schemeClr val="bg1"/>
              </a:solidFill>
              <a:latin typeface="Arial" charset="0"/>
            </a:endParaRPr>
          </a:p>
          <a:p>
            <a:pPr eaLnBrk="1" hangingPunct="1">
              <a:buFontTx/>
              <a:buNone/>
            </a:pPr>
            <a:endParaRPr lang="en-US" smtClean="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mtClean="0">
                <a:solidFill>
                  <a:srgbClr val="FF0000"/>
                </a:solidFill>
                <a:latin typeface="Georgia" pitchFamily="18" charset="0"/>
              </a:rPr>
              <a:t>ADHERE TO DEADLINES!</a:t>
            </a:r>
          </a:p>
        </p:txBody>
      </p:sp>
      <p:pic>
        <p:nvPicPr>
          <p:cNvPr id="46082" name="Picture 4" descr="j0309640"/>
          <p:cNvPicPr>
            <a:picLocks noChangeAspect="1" noChangeArrowheads="1"/>
          </p:cNvPicPr>
          <p:nvPr/>
        </p:nvPicPr>
        <p:blipFill>
          <a:blip r:embed="rId3"/>
          <a:srcRect/>
          <a:stretch>
            <a:fillRect/>
          </a:stretch>
        </p:blipFill>
        <p:spPr bwMode="auto">
          <a:xfrm>
            <a:off x="2057400" y="1752600"/>
            <a:ext cx="5181600" cy="396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0"/>
            <a:ext cx="7772400" cy="1143000"/>
          </a:xfrm>
        </p:spPr>
        <p:txBody>
          <a:bodyPr/>
          <a:lstStyle/>
          <a:p>
            <a:pPr eaLnBrk="1" hangingPunct="1"/>
            <a:r>
              <a:rPr lang="en-US" smtClean="0">
                <a:solidFill>
                  <a:srgbClr val="00FF00"/>
                </a:solidFill>
                <a:latin typeface="Georgia" pitchFamily="18" charset="0"/>
              </a:rPr>
              <a:t>PASSPORT</a:t>
            </a:r>
          </a:p>
        </p:txBody>
      </p:sp>
      <p:sp>
        <p:nvSpPr>
          <p:cNvPr id="48130" name="Rectangle 7"/>
          <p:cNvSpPr>
            <a:spLocks noGrp="1" noChangeArrowheads="1"/>
          </p:cNvSpPr>
          <p:nvPr>
            <p:ph type="body" sz="half" idx="1"/>
          </p:nvPr>
        </p:nvSpPr>
        <p:spPr>
          <a:xfrm>
            <a:off x="381000" y="1066800"/>
            <a:ext cx="4114800" cy="5029200"/>
          </a:xfrm>
        </p:spPr>
        <p:txBody>
          <a:bodyPr/>
          <a:lstStyle/>
          <a:p>
            <a:pPr eaLnBrk="1" hangingPunct="1"/>
            <a:r>
              <a:rPr lang="en-US" sz="2800" smtClean="0">
                <a:solidFill>
                  <a:schemeClr val="bg1"/>
                </a:solidFill>
                <a:latin typeface="Arial" charset="0"/>
              </a:rPr>
              <a:t>ALL students will need a valid passport in order to travel</a:t>
            </a:r>
          </a:p>
          <a:p>
            <a:pPr eaLnBrk="1" hangingPunct="1"/>
            <a:r>
              <a:rPr lang="en-US" sz="2800" smtClean="0">
                <a:solidFill>
                  <a:schemeClr val="bg1"/>
                </a:solidFill>
                <a:latin typeface="Arial" charset="0"/>
              </a:rPr>
              <a:t>Must be valid for at least 6 months from your expected date of return</a:t>
            </a:r>
          </a:p>
          <a:p>
            <a:pPr eaLnBrk="1" hangingPunct="1"/>
            <a:r>
              <a:rPr lang="en-US" sz="2800" smtClean="0">
                <a:solidFill>
                  <a:schemeClr val="bg1"/>
                </a:solidFill>
                <a:latin typeface="Arial" charset="0"/>
              </a:rPr>
              <a:t>Sign full name in blue or black ink only</a:t>
            </a:r>
          </a:p>
        </p:txBody>
      </p:sp>
      <p:pic>
        <p:nvPicPr>
          <p:cNvPr id="48131" name="Picture 11" descr="MPj04037340000[1]"/>
          <p:cNvPicPr>
            <a:picLocks noGrp="1" noChangeAspect="1" noChangeArrowheads="1"/>
          </p:cNvPicPr>
          <p:nvPr>
            <p:ph type="clipArt" sz="half" idx="2"/>
          </p:nvPr>
        </p:nvPicPr>
        <p:blipFill>
          <a:blip r:embed="rId3"/>
          <a:srcRect/>
          <a:stretch>
            <a:fillRect/>
          </a:stretch>
        </p:blipFill>
        <p:spPr>
          <a:xfrm>
            <a:off x="4876800" y="1981200"/>
            <a:ext cx="3276600" cy="3622675"/>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a:spLocks noGrp="1" noChangeArrowheads="1"/>
          </p:cNvSpPr>
          <p:nvPr>
            <p:ph type="title"/>
          </p:nvPr>
        </p:nvSpPr>
        <p:spPr>
          <a:xfrm>
            <a:off x="685800" y="152400"/>
            <a:ext cx="7772400" cy="838200"/>
          </a:xfrm>
        </p:spPr>
        <p:txBody>
          <a:bodyPr/>
          <a:lstStyle/>
          <a:p>
            <a:pPr eaLnBrk="1" hangingPunct="1"/>
            <a:r>
              <a:rPr lang="en-US" smtClean="0">
                <a:solidFill>
                  <a:srgbClr val="00FF00"/>
                </a:solidFill>
                <a:latin typeface="Arial" charset="0"/>
              </a:rPr>
              <a:t>PASSPORTS</a:t>
            </a:r>
          </a:p>
        </p:txBody>
      </p:sp>
      <p:sp>
        <p:nvSpPr>
          <p:cNvPr id="50178" name="Rectangle 3"/>
          <p:cNvSpPr>
            <a:spLocks noGrp="1" noChangeArrowheads="1"/>
          </p:cNvSpPr>
          <p:nvPr>
            <p:ph type="body" sz="half" idx="2"/>
          </p:nvPr>
        </p:nvSpPr>
        <p:spPr/>
        <p:txBody>
          <a:bodyPr/>
          <a:lstStyle/>
          <a:p>
            <a:pPr eaLnBrk="1" hangingPunct="1">
              <a:lnSpc>
                <a:spcPct val="90000"/>
              </a:lnSpc>
            </a:pPr>
            <a:r>
              <a:rPr lang="en-US" sz="2800" smtClean="0">
                <a:solidFill>
                  <a:schemeClr val="bg1"/>
                </a:solidFill>
                <a:latin typeface="Georgia" pitchFamily="18" charset="0"/>
              </a:rPr>
              <a:t>Parents should have a valid passport in case an emergency arises</a:t>
            </a:r>
          </a:p>
          <a:p>
            <a:pPr eaLnBrk="1" hangingPunct="1">
              <a:lnSpc>
                <a:spcPct val="90000"/>
              </a:lnSpc>
              <a:buFontTx/>
              <a:buNone/>
            </a:pPr>
            <a:endParaRPr lang="en-US" sz="2800" smtClean="0">
              <a:solidFill>
                <a:schemeClr val="bg1"/>
              </a:solidFill>
              <a:latin typeface="Georgia" pitchFamily="18" charset="0"/>
            </a:endParaRPr>
          </a:p>
          <a:p>
            <a:pPr eaLnBrk="1" hangingPunct="1">
              <a:lnSpc>
                <a:spcPct val="90000"/>
              </a:lnSpc>
            </a:pPr>
            <a:r>
              <a:rPr lang="en-US" sz="2800" smtClean="0">
                <a:solidFill>
                  <a:schemeClr val="bg1"/>
                </a:solidFill>
                <a:latin typeface="Georgia" pitchFamily="18" charset="0"/>
              </a:rPr>
              <a:t>Always send passports through traceable mail</a:t>
            </a:r>
          </a:p>
          <a:p>
            <a:pPr eaLnBrk="1" hangingPunct="1">
              <a:lnSpc>
                <a:spcPct val="90000"/>
              </a:lnSpc>
              <a:buFontTx/>
              <a:buNone/>
            </a:pPr>
            <a:endParaRPr lang="en-US" sz="2800" smtClean="0">
              <a:solidFill>
                <a:schemeClr val="bg1"/>
              </a:solidFill>
              <a:latin typeface="Georgia" pitchFamily="18" charset="0"/>
            </a:endParaRPr>
          </a:p>
        </p:txBody>
      </p:sp>
      <p:pic>
        <p:nvPicPr>
          <p:cNvPr id="50179" name="Picture 8" descr="MPj04037340000[1]"/>
          <p:cNvPicPr>
            <a:picLocks noGrp="1" noChangeAspect="1" noChangeArrowheads="1"/>
          </p:cNvPicPr>
          <p:nvPr>
            <p:ph sz="half" idx="1"/>
          </p:nvPr>
        </p:nvPicPr>
        <p:blipFill>
          <a:blip r:embed="rId3"/>
          <a:srcRect/>
          <a:stretch>
            <a:fillRect/>
          </a:stretch>
        </p:blipFill>
        <p:spPr>
          <a:xfrm>
            <a:off x="914400" y="1752600"/>
            <a:ext cx="3505200" cy="3733800"/>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685800" y="0"/>
            <a:ext cx="7772400" cy="990600"/>
          </a:xfrm>
        </p:spPr>
        <p:txBody>
          <a:bodyPr/>
          <a:lstStyle/>
          <a:p>
            <a:pPr eaLnBrk="1" hangingPunct="1"/>
            <a:r>
              <a:rPr lang="en-US" smtClean="0">
                <a:solidFill>
                  <a:srgbClr val="00FF00"/>
                </a:solidFill>
                <a:latin typeface="Georgia" pitchFamily="18" charset="0"/>
              </a:rPr>
              <a:t>VISA APPLICATION PHOTOS</a:t>
            </a:r>
          </a:p>
        </p:txBody>
      </p:sp>
      <p:pic>
        <p:nvPicPr>
          <p:cNvPr id="52226" name="Picture 8" descr="ACCEPTABLE PASSPORT PHOTO"/>
          <p:cNvPicPr>
            <a:picLocks noGrp="1" noChangeAspect="1" noChangeArrowheads="1"/>
          </p:cNvPicPr>
          <p:nvPr>
            <p:ph sz="half" idx="1"/>
          </p:nvPr>
        </p:nvPicPr>
        <p:blipFill>
          <a:blip r:embed="rId2"/>
          <a:srcRect/>
          <a:stretch>
            <a:fillRect/>
          </a:stretch>
        </p:blipFill>
        <p:spPr>
          <a:xfrm>
            <a:off x="914400" y="1447800"/>
            <a:ext cx="7315200" cy="4419600"/>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85800" y="533400"/>
            <a:ext cx="7772400" cy="838200"/>
          </a:xfrm>
        </p:spPr>
        <p:txBody>
          <a:bodyPr/>
          <a:lstStyle/>
          <a:p>
            <a:pPr eaLnBrk="1" hangingPunct="1"/>
            <a:r>
              <a:rPr lang="en-US" smtClean="0">
                <a:solidFill>
                  <a:srgbClr val="00FF00"/>
                </a:solidFill>
                <a:latin typeface="Georgia" pitchFamily="18" charset="0"/>
              </a:rPr>
              <a:t>APPLICATION PHOTOS</a:t>
            </a:r>
            <a:br>
              <a:rPr lang="en-US" smtClean="0">
                <a:solidFill>
                  <a:srgbClr val="00FF00"/>
                </a:solidFill>
                <a:latin typeface="Georgia" pitchFamily="18" charset="0"/>
              </a:rPr>
            </a:br>
            <a:r>
              <a:rPr lang="en-US" sz="3600" smtClean="0">
                <a:solidFill>
                  <a:srgbClr val="00FF00"/>
                </a:solidFill>
                <a:latin typeface="Georgia" pitchFamily="18" charset="0"/>
              </a:rPr>
              <a:t>(PASSPORT SIZE &amp;QUALITY)</a:t>
            </a:r>
          </a:p>
        </p:txBody>
      </p:sp>
      <p:sp>
        <p:nvSpPr>
          <p:cNvPr id="53250" name="Rectangle 3"/>
          <p:cNvSpPr>
            <a:spLocks noGrp="1" noChangeArrowheads="1"/>
          </p:cNvSpPr>
          <p:nvPr>
            <p:ph type="body" idx="1"/>
          </p:nvPr>
        </p:nvSpPr>
        <p:spPr>
          <a:xfrm>
            <a:off x="533400" y="1752600"/>
            <a:ext cx="7772400" cy="5105400"/>
          </a:xfrm>
        </p:spPr>
        <p:txBody>
          <a:bodyPr/>
          <a:lstStyle/>
          <a:p>
            <a:pPr eaLnBrk="1" hangingPunct="1"/>
            <a:r>
              <a:rPr lang="en-US" smtClean="0">
                <a:solidFill>
                  <a:schemeClr val="bg1"/>
                </a:solidFill>
              </a:rPr>
              <a:t>Do </a:t>
            </a:r>
            <a:r>
              <a:rPr lang="en-US" smtClean="0">
                <a:solidFill>
                  <a:srgbClr val="FF0000"/>
                </a:solidFill>
              </a:rPr>
              <a:t>NOT</a:t>
            </a:r>
            <a:r>
              <a:rPr lang="en-US" smtClean="0">
                <a:solidFill>
                  <a:schemeClr val="bg1"/>
                </a:solidFill>
              </a:rPr>
              <a:t> submit your own digital photos</a:t>
            </a:r>
          </a:p>
          <a:p>
            <a:pPr eaLnBrk="1" hangingPunct="1"/>
            <a:r>
              <a:rPr lang="en-US" smtClean="0">
                <a:solidFill>
                  <a:schemeClr val="bg1"/>
                </a:solidFill>
              </a:rPr>
              <a:t>Do </a:t>
            </a:r>
            <a:r>
              <a:rPr lang="en-US" smtClean="0">
                <a:solidFill>
                  <a:srgbClr val="FF0000"/>
                </a:solidFill>
              </a:rPr>
              <a:t>NOT</a:t>
            </a:r>
            <a:r>
              <a:rPr lang="en-US" smtClean="0">
                <a:solidFill>
                  <a:schemeClr val="bg1"/>
                </a:solidFill>
              </a:rPr>
              <a:t> submit class photos, family photos, snapshots or other “personal” photographs</a:t>
            </a:r>
          </a:p>
          <a:p>
            <a:pPr eaLnBrk="1" hangingPunct="1"/>
            <a:r>
              <a:rPr lang="en-US" smtClean="0">
                <a:solidFill>
                  <a:schemeClr val="bg1"/>
                </a:solidFill>
              </a:rPr>
              <a:t>Save yourself (and us) time and go to a local drugstore, WalMart, or other retail location that takes PROFESSIONAL PASSPORT PHOTOS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sz="quarter"/>
          </p:nvPr>
        </p:nvSpPr>
        <p:spPr>
          <a:xfrm>
            <a:off x="533400" y="609600"/>
            <a:ext cx="4191000" cy="1143000"/>
          </a:xfrm>
        </p:spPr>
        <p:txBody>
          <a:bodyPr/>
          <a:lstStyle/>
          <a:p>
            <a:pPr eaLnBrk="1" hangingPunct="1"/>
            <a:r>
              <a:rPr lang="en-US" sz="2800" smtClean="0">
                <a:solidFill>
                  <a:srgbClr val="00FF00"/>
                </a:solidFill>
                <a:latin typeface="Georgia" pitchFamily="18" charset="0"/>
              </a:rPr>
              <a:t>ACCEPTABLE PHOTOS</a:t>
            </a:r>
            <a:r>
              <a:rPr lang="en-US" sz="4000" smtClean="0">
                <a:solidFill>
                  <a:schemeClr val="bg1"/>
                </a:solidFill>
              </a:rPr>
              <a:t> </a:t>
            </a:r>
          </a:p>
        </p:txBody>
      </p:sp>
      <p:pic>
        <p:nvPicPr>
          <p:cNvPr id="54274" name="Picture 17" descr="good 1"/>
          <p:cNvPicPr>
            <a:picLocks noGrp="1" noChangeAspect="1" noChangeArrowheads="1"/>
          </p:cNvPicPr>
          <p:nvPr>
            <p:ph sz="quarter" idx="1"/>
          </p:nvPr>
        </p:nvPicPr>
        <p:blipFill>
          <a:blip r:embed="rId2"/>
          <a:srcRect/>
          <a:stretch>
            <a:fillRect/>
          </a:stretch>
        </p:blipFill>
        <p:spPr>
          <a:xfrm>
            <a:off x="609600" y="2590800"/>
            <a:ext cx="3810000" cy="1768475"/>
          </a:xfrm>
        </p:spPr>
      </p:pic>
      <p:pic>
        <p:nvPicPr>
          <p:cNvPr id="54275" name="Picture 18" descr="hair covers face"/>
          <p:cNvPicPr>
            <a:picLocks noGrp="1" noChangeAspect="1" noChangeArrowheads="1"/>
          </p:cNvPicPr>
          <p:nvPr>
            <p:ph sz="quarter" idx="2"/>
          </p:nvPr>
        </p:nvPicPr>
        <p:blipFill>
          <a:blip r:embed="rId3"/>
          <a:srcRect/>
          <a:stretch>
            <a:fillRect/>
          </a:stretch>
        </p:blipFill>
        <p:spPr>
          <a:xfrm>
            <a:off x="4953000" y="2133600"/>
            <a:ext cx="1323975" cy="1657350"/>
          </a:xfrm>
        </p:spPr>
      </p:pic>
      <p:pic>
        <p:nvPicPr>
          <p:cNvPr id="54276" name="Picture 19" descr="shadow over face"/>
          <p:cNvPicPr>
            <a:picLocks noGrp="1" noChangeAspect="1" noChangeArrowheads="1"/>
          </p:cNvPicPr>
          <p:nvPr>
            <p:ph sz="quarter" idx="4"/>
          </p:nvPr>
        </p:nvPicPr>
        <p:blipFill>
          <a:blip r:embed="rId4"/>
          <a:srcRect/>
          <a:stretch>
            <a:fillRect/>
          </a:stretch>
        </p:blipFill>
        <p:spPr>
          <a:xfrm>
            <a:off x="6781800" y="2133600"/>
            <a:ext cx="1295400" cy="1685925"/>
          </a:xfrm>
        </p:spPr>
      </p:pic>
      <p:sp>
        <p:nvSpPr>
          <p:cNvPr id="54277" name="Rectangle 16"/>
          <p:cNvSpPr>
            <a:spLocks noChangeArrowheads="1"/>
          </p:cNvSpPr>
          <p:nvPr/>
        </p:nvSpPr>
        <p:spPr bwMode="auto">
          <a:xfrm>
            <a:off x="4648200" y="609600"/>
            <a:ext cx="4191000" cy="1143000"/>
          </a:xfrm>
          <a:prstGeom prst="rect">
            <a:avLst/>
          </a:prstGeom>
          <a:noFill/>
          <a:ln w="9525">
            <a:noFill/>
            <a:miter lim="800000"/>
            <a:headEnd/>
            <a:tailEnd/>
          </a:ln>
        </p:spPr>
        <p:txBody>
          <a:bodyPr anchor="ctr"/>
          <a:lstStyle/>
          <a:p>
            <a:pPr algn="ctr"/>
            <a:r>
              <a:rPr lang="en-US" sz="2800" b="0">
                <a:solidFill>
                  <a:srgbClr val="FF0000"/>
                </a:solidFill>
                <a:latin typeface="Georgia" pitchFamily="18" charset="0"/>
              </a:rPr>
              <a:t>NON- ACCEPTABLE PHOTOS</a:t>
            </a:r>
            <a:r>
              <a:rPr lang="en-US" sz="4000" b="0">
                <a:solidFill>
                  <a:srgbClr val="FF0000"/>
                </a:solidFill>
                <a:latin typeface="Times New Roman" pitchFamily="18" charset="0"/>
              </a:rPr>
              <a:t> </a:t>
            </a:r>
          </a:p>
        </p:txBody>
      </p:sp>
      <p:pic>
        <p:nvPicPr>
          <p:cNvPr id="54278" name="Picture 20" descr="MPj04394240000[1]"/>
          <p:cNvPicPr>
            <a:picLocks noGrp="1" noChangeAspect="1" noChangeArrowheads="1"/>
          </p:cNvPicPr>
          <p:nvPr>
            <p:ph sz="quarter" idx="3"/>
          </p:nvPr>
        </p:nvPicPr>
        <p:blipFill>
          <a:blip r:embed="rId5"/>
          <a:srcRect/>
          <a:stretch>
            <a:fillRect/>
          </a:stretch>
        </p:blipFill>
        <p:spPr>
          <a:xfrm>
            <a:off x="5105400" y="3962400"/>
            <a:ext cx="2955925" cy="1981200"/>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152400"/>
            <a:ext cx="7772400" cy="1371600"/>
          </a:xfrm>
        </p:spPr>
        <p:txBody>
          <a:bodyPr/>
          <a:lstStyle/>
          <a:p>
            <a:pPr eaLnBrk="1" hangingPunct="1"/>
            <a:r>
              <a:rPr lang="en-US" sz="4000" smtClean="0">
                <a:solidFill>
                  <a:srgbClr val="00FF00"/>
                </a:solidFill>
                <a:latin typeface="Georgia" pitchFamily="18" charset="0"/>
              </a:rPr>
              <a:t>ABOUT OUR AGENCY AND THE ROTARY DEPARTMENT</a:t>
            </a:r>
          </a:p>
        </p:txBody>
      </p:sp>
      <p:sp>
        <p:nvSpPr>
          <p:cNvPr id="23554" name="Rectangle 3"/>
          <p:cNvSpPr>
            <a:spLocks noGrp="1" noChangeArrowheads="1"/>
          </p:cNvSpPr>
          <p:nvPr>
            <p:ph type="body" sz="half" idx="1"/>
          </p:nvPr>
        </p:nvSpPr>
        <p:spPr>
          <a:xfrm>
            <a:off x="685800" y="1371600"/>
            <a:ext cx="3810000" cy="4724400"/>
          </a:xfrm>
        </p:spPr>
        <p:txBody>
          <a:bodyPr/>
          <a:lstStyle/>
          <a:p>
            <a:pPr eaLnBrk="1" hangingPunct="1">
              <a:lnSpc>
                <a:spcPct val="80000"/>
              </a:lnSpc>
            </a:pPr>
            <a:r>
              <a:rPr lang="en-US" sz="2400" smtClean="0">
                <a:solidFill>
                  <a:schemeClr val="bg1"/>
                </a:solidFill>
                <a:latin typeface="Arial" charset="0"/>
              </a:rPr>
              <a:t>Over 65 years in the travel industry	</a:t>
            </a:r>
          </a:p>
          <a:p>
            <a:pPr eaLnBrk="1" hangingPunct="1">
              <a:lnSpc>
                <a:spcPct val="80000"/>
              </a:lnSpc>
            </a:pPr>
            <a:r>
              <a:rPr lang="en-US" sz="2400" smtClean="0">
                <a:solidFill>
                  <a:schemeClr val="bg1"/>
                </a:solidFill>
                <a:latin typeface="Arial" charset="0"/>
              </a:rPr>
              <a:t>Full-service agency offering leisure, corporate, group and meeting travel services</a:t>
            </a:r>
          </a:p>
          <a:p>
            <a:pPr eaLnBrk="1" hangingPunct="1">
              <a:lnSpc>
                <a:spcPct val="80000"/>
              </a:lnSpc>
            </a:pPr>
            <a:r>
              <a:rPr lang="en-US" sz="2400" smtClean="0">
                <a:solidFill>
                  <a:schemeClr val="bg1"/>
                </a:solidFill>
                <a:latin typeface="Arial" charset="0"/>
              </a:rPr>
              <a:t>Over 30 years arranging Rotary Youth Exchange travel and documentation</a:t>
            </a:r>
          </a:p>
          <a:p>
            <a:pPr eaLnBrk="1" hangingPunct="1">
              <a:lnSpc>
                <a:spcPct val="80000"/>
              </a:lnSpc>
            </a:pPr>
            <a:r>
              <a:rPr lang="en-US" sz="2400" smtClean="0">
                <a:solidFill>
                  <a:schemeClr val="bg1"/>
                </a:solidFill>
                <a:latin typeface="Arial" charset="0"/>
              </a:rPr>
              <a:t>Three full-time agents dedicated to Rotary Students and their parents</a:t>
            </a:r>
          </a:p>
          <a:p>
            <a:pPr eaLnBrk="1" hangingPunct="1">
              <a:lnSpc>
                <a:spcPct val="80000"/>
              </a:lnSpc>
            </a:pPr>
            <a:endParaRPr lang="en-US" sz="2400" smtClean="0">
              <a:solidFill>
                <a:schemeClr val="bg1"/>
              </a:solidFill>
              <a:latin typeface="Arial" charset="0"/>
            </a:endParaRPr>
          </a:p>
        </p:txBody>
      </p:sp>
      <p:pic>
        <p:nvPicPr>
          <p:cNvPr id="23555" name="Picture 5" descr="j0402570"/>
          <p:cNvPicPr>
            <a:picLocks noGrp="1" noChangeAspect="1" noChangeArrowheads="1"/>
          </p:cNvPicPr>
          <p:nvPr>
            <p:ph sz="half" idx="2"/>
          </p:nvPr>
        </p:nvPicPr>
        <p:blipFill>
          <a:blip r:embed="rId3"/>
          <a:srcRect/>
          <a:stretch>
            <a:fillRect/>
          </a:stretch>
        </p:blipFill>
        <p:spPr>
          <a:xfrm>
            <a:off x="4953000" y="1828800"/>
            <a:ext cx="3810000" cy="2895600"/>
          </a:xfr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6477000" y="2743200"/>
            <a:ext cx="2438400" cy="457200"/>
          </a:xfrm>
          <a:prstGeom prst="rect">
            <a:avLst/>
          </a:prstGeom>
          <a:noFill/>
          <a:ln w="9525">
            <a:noFill/>
            <a:miter lim="800000"/>
            <a:headEnd/>
            <a:tailEnd/>
          </a:ln>
        </p:spPr>
        <p:txBody>
          <a:bodyPr>
            <a:spAutoFit/>
          </a:bodyPr>
          <a:lstStyle/>
          <a:p>
            <a:endParaRPr lang="en-US" sz="2400" b="0">
              <a:latin typeface="Times New Roman" pitchFamily="18" charset="0"/>
            </a:endParaRPr>
          </a:p>
        </p:txBody>
      </p:sp>
      <p:sp>
        <p:nvSpPr>
          <p:cNvPr id="55298" name="Rectangle 5"/>
          <p:cNvSpPr>
            <a:spLocks noGrp="1" noChangeArrowheads="1"/>
          </p:cNvSpPr>
          <p:nvPr>
            <p:ph type="title"/>
          </p:nvPr>
        </p:nvSpPr>
        <p:spPr>
          <a:xfrm>
            <a:off x="685800" y="0"/>
            <a:ext cx="7772400" cy="685800"/>
          </a:xfrm>
        </p:spPr>
        <p:txBody>
          <a:bodyPr/>
          <a:lstStyle/>
          <a:p>
            <a:pPr eaLnBrk="1" hangingPunct="1"/>
            <a:r>
              <a:rPr lang="en-US" sz="4000" smtClean="0">
                <a:solidFill>
                  <a:srgbClr val="00FF00"/>
                </a:solidFill>
                <a:latin typeface="Arial" charset="0"/>
              </a:rPr>
              <a:t>ROTARY GUARANTEE FORM</a:t>
            </a:r>
          </a:p>
        </p:txBody>
      </p:sp>
      <p:sp>
        <p:nvSpPr>
          <p:cNvPr id="55299" name="Rectangle 6"/>
          <p:cNvSpPr>
            <a:spLocks noGrp="1" noChangeArrowheads="1"/>
          </p:cNvSpPr>
          <p:nvPr>
            <p:ph type="body" sz="half" idx="1"/>
          </p:nvPr>
        </p:nvSpPr>
        <p:spPr>
          <a:xfrm>
            <a:off x="228600" y="685800"/>
            <a:ext cx="4267200" cy="5410200"/>
          </a:xfrm>
        </p:spPr>
        <p:txBody>
          <a:bodyPr/>
          <a:lstStyle/>
          <a:p>
            <a:pPr eaLnBrk="1" hangingPunct="1">
              <a:lnSpc>
                <a:spcPct val="90000"/>
              </a:lnSpc>
            </a:pPr>
            <a:r>
              <a:rPr lang="en-US" sz="2800" smtClean="0">
                <a:solidFill>
                  <a:schemeClr val="bg1"/>
                </a:solidFill>
                <a:latin typeface="Arial" charset="0"/>
              </a:rPr>
              <a:t>Your official acceptance from your host country</a:t>
            </a:r>
          </a:p>
          <a:p>
            <a:pPr eaLnBrk="1" hangingPunct="1">
              <a:lnSpc>
                <a:spcPct val="90000"/>
              </a:lnSpc>
            </a:pPr>
            <a:r>
              <a:rPr lang="en-US" sz="2800" smtClean="0">
                <a:solidFill>
                  <a:schemeClr val="bg1"/>
                </a:solidFill>
                <a:latin typeface="Arial" charset="0"/>
              </a:rPr>
              <a:t>This is NOT your visa application form</a:t>
            </a:r>
          </a:p>
          <a:p>
            <a:pPr eaLnBrk="1" hangingPunct="1">
              <a:lnSpc>
                <a:spcPct val="90000"/>
              </a:lnSpc>
            </a:pPr>
            <a:r>
              <a:rPr lang="en-US" sz="2800" smtClean="0">
                <a:solidFill>
                  <a:schemeClr val="bg1"/>
                </a:solidFill>
                <a:latin typeface="Arial" charset="0"/>
              </a:rPr>
              <a:t>Sent from the host country to Rotary in the US</a:t>
            </a:r>
          </a:p>
          <a:p>
            <a:pPr eaLnBrk="1" hangingPunct="1">
              <a:lnSpc>
                <a:spcPct val="90000"/>
              </a:lnSpc>
            </a:pPr>
            <a:r>
              <a:rPr lang="en-US" sz="2800" smtClean="0">
                <a:solidFill>
                  <a:schemeClr val="bg1"/>
                </a:solidFill>
                <a:latin typeface="Arial" charset="0"/>
              </a:rPr>
              <a:t>Do NOT wait for this form to arrive before sending us your other documents</a:t>
            </a:r>
          </a:p>
        </p:txBody>
      </p:sp>
      <p:pic>
        <p:nvPicPr>
          <p:cNvPr id="55300" name="Picture 15" descr="NEW RGF"/>
          <p:cNvPicPr>
            <a:picLocks noGrp="1" noChangeAspect="1" noChangeArrowheads="1"/>
          </p:cNvPicPr>
          <p:nvPr>
            <p:ph sz="half" idx="2"/>
          </p:nvPr>
        </p:nvPicPr>
        <p:blipFill>
          <a:blip r:embed="rId3"/>
          <a:srcRect/>
          <a:stretch>
            <a:fillRect/>
          </a:stretch>
        </p:blipFill>
        <p:spPr>
          <a:xfrm>
            <a:off x="4724400" y="609600"/>
            <a:ext cx="3733800" cy="5257800"/>
          </a:xfr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5"/>
          <p:cNvSpPr>
            <a:spLocks noGrp="1" noChangeArrowheads="1"/>
          </p:cNvSpPr>
          <p:nvPr>
            <p:ph type="title"/>
          </p:nvPr>
        </p:nvSpPr>
        <p:spPr>
          <a:xfrm>
            <a:off x="685800" y="152400"/>
            <a:ext cx="7772400" cy="1143000"/>
          </a:xfrm>
        </p:spPr>
        <p:txBody>
          <a:bodyPr/>
          <a:lstStyle/>
          <a:p>
            <a:pPr eaLnBrk="1" hangingPunct="1"/>
            <a:r>
              <a:rPr lang="en-US" smtClean="0">
                <a:solidFill>
                  <a:srgbClr val="00FF00"/>
                </a:solidFill>
                <a:latin typeface="Arial" charset="0"/>
              </a:rPr>
              <a:t>AIRLINE TICKETS</a:t>
            </a:r>
          </a:p>
        </p:txBody>
      </p:sp>
      <p:sp>
        <p:nvSpPr>
          <p:cNvPr id="57346" name="Rectangle 6"/>
          <p:cNvSpPr>
            <a:spLocks noGrp="1" noChangeArrowheads="1"/>
          </p:cNvSpPr>
          <p:nvPr>
            <p:ph type="body" sz="half" idx="1"/>
          </p:nvPr>
        </p:nvSpPr>
        <p:spPr>
          <a:xfrm>
            <a:off x="685800" y="1143000"/>
            <a:ext cx="5105400" cy="4953000"/>
          </a:xfrm>
        </p:spPr>
        <p:txBody>
          <a:bodyPr/>
          <a:lstStyle/>
          <a:p>
            <a:pPr eaLnBrk="1" hangingPunct="1"/>
            <a:r>
              <a:rPr lang="en-US" sz="2800" smtClean="0">
                <a:solidFill>
                  <a:schemeClr val="bg1"/>
                </a:solidFill>
                <a:latin typeface="Arial" charset="0"/>
              </a:rPr>
              <a:t>Round trip</a:t>
            </a:r>
          </a:p>
          <a:p>
            <a:pPr eaLnBrk="1" hangingPunct="1"/>
            <a:r>
              <a:rPr lang="en-US" sz="2800" smtClean="0">
                <a:solidFill>
                  <a:schemeClr val="bg1"/>
                </a:solidFill>
                <a:latin typeface="Arial" charset="0"/>
              </a:rPr>
              <a:t>Valid for one year</a:t>
            </a:r>
          </a:p>
          <a:p>
            <a:pPr eaLnBrk="1" hangingPunct="1"/>
            <a:r>
              <a:rPr lang="en-US" sz="2800" smtClean="0">
                <a:solidFill>
                  <a:schemeClr val="bg1"/>
                </a:solidFill>
                <a:latin typeface="Arial" charset="0"/>
              </a:rPr>
              <a:t>Returns can be:</a:t>
            </a:r>
          </a:p>
          <a:p>
            <a:pPr lvl="1" eaLnBrk="1" hangingPunct="1"/>
            <a:r>
              <a:rPr lang="en-US" smtClean="0">
                <a:solidFill>
                  <a:schemeClr val="bg1"/>
                </a:solidFill>
                <a:latin typeface="Arial" charset="0"/>
              </a:rPr>
              <a:t>Open</a:t>
            </a:r>
          </a:p>
          <a:p>
            <a:pPr lvl="1" eaLnBrk="1" hangingPunct="1"/>
            <a:r>
              <a:rPr lang="en-US" smtClean="0">
                <a:solidFill>
                  <a:schemeClr val="bg1"/>
                </a:solidFill>
                <a:latin typeface="Arial" charset="0"/>
              </a:rPr>
              <a:t>Issued with a return date changeable once at no fee</a:t>
            </a:r>
          </a:p>
          <a:p>
            <a:pPr lvl="1" eaLnBrk="1" hangingPunct="1"/>
            <a:r>
              <a:rPr lang="en-US" smtClean="0">
                <a:solidFill>
                  <a:schemeClr val="bg1"/>
                </a:solidFill>
                <a:latin typeface="Arial" charset="0"/>
              </a:rPr>
              <a:t>Issued with a return date changeable for a nominal fee</a:t>
            </a:r>
          </a:p>
        </p:txBody>
      </p:sp>
      <p:pic>
        <p:nvPicPr>
          <p:cNvPr id="57347" name="Picture 12" descr="5093726"/>
          <p:cNvPicPr>
            <a:picLocks noGrp="1" noChangeAspect="1" noChangeArrowheads="1"/>
          </p:cNvPicPr>
          <p:nvPr>
            <p:ph sz="half" idx="2"/>
          </p:nvPr>
        </p:nvPicPr>
        <p:blipFill>
          <a:blip r:embed="rId3"/>
          <a:srcRect/>
          <a:stretch>
            <a:fillRect/>
          </a:stretch>
        </p:blipFill>
        <p:spPr>
          <a:xfrm>
            <a:off x="6399213" y="1524000"/>
            <a:ext cx="2744787" cy="4495800"/>
          </a:xfr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ctrTitle"/>
          </p:nvPr>
        </p:nvSpPr>
        <p:spPr>
          <a:xfrm>
            <a:off x="685800" y="0"/>
            <a:ext cx="7772400" cy="1066800"/>
          </a:xfrm>
        </p:spPr>
        <p:txBody>
          <a:bodyPr/>
          <a:lstStyle/>
          <a:p>
            <a:pPr eaLnBrk="1" hangingPunct="1"/>
            <a:r>
              <a:rPr lang="en-US" smtClean="0">
                <a:solidFill>
                  <a:srgbClr val="00FF00"/>
                </a:solidFill>
                <a:latin typeface="Arial" charset="0"/>
                <a:cs typeface="Arial" charset="0"/>
              </a:rPr>
              <a:t>AIRLINE TICKETS </a:t>
            </a:r>
          </a:p>
        </p:txBody>
      </p:sp>
      <p:sp>
        <p:nvSpPr>
          <p:cNvPr id="59394" name="Subtitle 2"/>
          <p:cNvSpPr>
            <a:spLocks noGrp="1"/>
          </p:cNvSpPr>
          <p:nvPr>
            <p:ph type="subTitle" idx="1"/>
          </p:nvPr>
        </p:nvSpPr>
        <p:spPr>
          <a:xfrm>
            <a:off x="381000" y="304800"/>
            <a:ext cx="8534400" cy="5334000"/>
          </a:xfrm>
        </p:spPr>
        <p:txBody>
          <a:bodyPr/>
          <a:lstStyle/>
          <a:p>
            <a:pPr marL="514350" indent="-514350" algn="l" eaLnBrk="1" hangingPunct="1"/>
            <a:endParaRPr lang="en-US" smtClean="0">
              <a:solidFill>
                <a:schemeClr val="bg1"/>
              </a:solidFill>
            </a:endParaRPr>
          </a:p>
          <a:p>
            <a:pPr marL="514350" indent="-514350" algn="l" eaLnBrk="1" hangingPunct="1">
              <a:buFontTx/>
              <a:buChar char="•"/>
            </a:pPr>
            <a:r>
              <a:rPr lang="en-US" smtClean="0">
                <a:solidFill>
                  <a:schemeClr val="bg1"/>
                </a:solidFill>
              </a:rPr>
              <a:t>Airfare quotes DO NOT include taxes, airline surcharges or airfares to your final destination in your host country</a:t>
            </a:r>
          </a:p>
          <a:p>
            <a:pPr marL="514350" indent="-514350" algn="l" eaLnBrk="1" hangingPunct="1">
              <a:buFontTx/>
              <a:buChar char="•"/>
            </a:pPr>
            <a:r>
              <a:rPr lang="en-US" smtClean="0">
                <a:solidFill>
                  <a:schemeClr val="bg1"/>
                </a:solidFill>
              </a:rPr>
              <a:t>Frequent flyer and internet tickets typically do not meet Rotary requirements</a:t>
            </a:r>
          </a:p>
          <a:p>
            <a:pPr marL="514350" indent="-514350" algn="l" eaLnBrk="1" hangingPunct="1">
              <a:buFontTx/>
              <a:buChar char="•"/>
            </a:pPr>
            <a:r>
              <a:rPr lang="en-US" smtClean="0">
                <a:solidFill>
                  <a:schemeClr val="bg1"/>
                </a:solidFill>
              </a:rPr>
              <a:t>Tickets valid for one year with an open return (Rotary’s requirement) are more expensive</a:t>
            </a:r>
          </a:p>
          <a:p>
            <a:pPr marL="514350" indent="-514350" algn="l" eaLnBrk="1" hangingPunct="1">
              <a:buFontTx/>
              <a:buChar char="•"/>
            </a:pPr>
            <a:r>
              <a:rPr lang="en-US" smtClean="0">
                <a:solidFill>
                  <a:schemeClr val="bg1"/>
                </a:solidFill>
              </a:rPr>
              <a:t>Even if a ticket has an open return it is not free from restrictions</a:t>
            </a:r>
          </a:p>
          <a:p>
            <a:pPr marL="514350" indent="-514350" algn="l" eaLnBrk="1" hangingPunct="1"/>
            <a:endParaRPr lang="en-US" smtClean="0">
              <a:solidFill>
                <a:schemeClr val="bg1"/>
              </a:solidFill>
            </a:endParaRPr>
          </a:p>
          <a:p>
            <a:pPr marL="514350" indent="-514350" algn="l" eaLnBrk="1" hangingPunct="1">
              <a:buFontTx/>
              <a:buChar char="•"/>
            </a:pPr>
            <a:endParaRPr lang="en-US" smtClean="0">
              <a:solidFill>
                <a:schemeClr val="bg1"/>
              </a:solidFill>
            </a:endParaRPr>
          </a:p>
          <a:p>
            <a:pPr marL="514350" indent="-514350" algn="l" eaLnBrk="1" hangingPunct="1">
              <a:buFontTx/>
              <a:buChar char="•"/>
            </a:pPr>
            <a:endParaRPr lang="en-US" smtClean="0">
              <a:solidFill>
                <a:schemeClr val="bg1"/>
              </a:solidFill>
            </a:endParaRPr>
          </a:p>
          <a:p>
            <a:pPr marL="514350" indent="-514350" algn="l" eaLnBrk="1" hangingPunct="1"/>
            <a:endParaRPr lang="en-US" smtClean="0">
              <a:solidFill>
                <a:schemeClr val="bg1"/>
              </a:solidFill>
            </a:endParaRPr>
          </a:p>
          <a:p>
            <a:pPr marL="514350" indent="-514350" algn="l" eaLnBrk="1" hangingPunct="1"/>
            <a:endParaRPr lang="en-US" smtClean="0">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85800" y="-381000"/>
            <a:ext cx="7772400" cy="1219200"/>
          </a:xfrm>
        </p:spPr>
        <p:txBody>
          <a:bodyPr/>
          <a:lstStyle/>
          <a:p>
            <a:pPr eaLnBrk="1" hangingPunct="1"/>
            <a:r>
              <a:rPr lang="en-US" smtClean="0">
                <a:solidFill>
                  <a:srgbClr val="00FF00"/>
                </a:solidFill>
                <a:latin typeface="Georgia" pitchFamily="18" charset="0"/>
              </a:rPr>
              <a:t>TRAVEL INFORMATION</a:t>
            </a:r>
            <a:r>
              <a:rPr lang="en-US" smtClean="0">
                <a:solidFill>
                  <a:srgbClr val="FF0000"/>
                </a:solidFill>
                <a:latin typeface="Georgia" pitchFamily="18" charset="0"/>
              </a:rPr>
              <a:t> </a:t>
            </a:r>
          </a:p>
        </p:txBody>
      </p:sp>
      <p:sp>
        <p:nvSpPr>
          <p:cNvPr id="60418" name="Rectangle 3"/>
          <p:cNvSpPr>
            <a:spLocks noGrp="1" noChangeArrowheads="1"/>
          </p:cNvSpPr>
          <p:nvPr>
            <p:ph type="body" idx="1"/>
          </p:nvPr>
        </p:nvSpPr>
        <p:spPr>
          <a:xfrm>
            <a:off x="685800" y="0"/>
            <a:ext cx="7772400" cy="6096000"/>
          </a:xfrm>
        </p:spPr>
        <p:txBody>
          <a:bodyPr/>
          <a:lstStyle/>
          <a:p>
            <a:pPr eaLnBrk="1" hangingPunct="1"/>
            <a:endParaRPr lang="en-US" sz="2400" smtClean="0">
              <a:solidFill>
                <a:schemeClr val="bg1"/>
              </a:solidFill>
              <a:latin typeface="Arial" charset="0"/>
            </a:endParaRPr>
          </a:p>
          <a:p>
            <a:pPr eaLnBrk="1" hangingPunct="1"/>
            <a:r>
              <a:rPr lang="en-US" smtClean="0">
                <a:solidFill>
                  <a:schemeClr val="bg1"/>
                </a:solidFill>
                <a:latin typeface="Arial" charset="0"/>
              </a:rPr>
              <a:t>Itinerary, invoice and fare rules will arrive via e-mail shortly after visa or other travel documents have been received or their arrival has been guaranteed</a:t>
            </a:r>
          </a:p>
          <a:p>
            <a:pPr eaLnBrk="1" hangingPunct="1"/>
            <a:r>
              <a:rPr lang="en-US" smtClean="0">
                <a:solidFill>
                  <a:schemeClr val="bg1"/>
                </a:solidFill>
                <a:latin typeface="Arial" charset="0"/>
              </a:rPr>
              <a:t>Read fare rules CAREFULLY and ask questions BEFORE signing and returning</a:t>
            </a:r>
          </a:p>
          <a:p>
            <a:pPr eaLnBrk="1" hangingPunct="1"/>
            <a:r>
              <a:rPr lang="en-US" smtClean="0">
                <a:solidFill>
                  <a:schemeClr val="bg1"/>
                </a:solidFill>
                <a:latin typeface="Arial" charset="0"/>
              </a:rPr>
              <a:t>Full payment must be received before tickets can be issued</a:t>
            </a:r>
          </a:p>
          <a:p>
            <a:pPr eaLnBrk="1" hangingPunct="1"/>
            <a:endParaRPr lang="en-US" sz="2400" smtClean="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685800" y="0"/>
            <a:ext cx="7772400" cy="838200"/>
          </a:xfrm>
        </p:spPr>
        <p:txBody>
          <a:bodyPr/>
          <a:lstStyle/>
          <a:p>
            <a:pPr eaLnBrk="1" hangingPunct="1"/>
            <a:r>
              <a:rPr lang="en-US" smtClean="0">
                <a:solidFill>
                  <a:srgbClr val="00FF00"/>
                </a:solidFill>
              </a:rPr>
              <a:t>ITINERARIES</a:t>
            </a:r>
          </a:p>
        </p:txBody>
      </p:sp>
      <p:sp>
        <p:nvSpPr>
          <p:cNvPr id="62466" name="Content Placeholder 2"/>
          <p:cNvSpPr>
            <a:spLocks noGrp="1"/>
          </p:cNvSpPr>
          <p:nvPr>
            <p:ph idx="1"/>
          </p:nvPr>
        </p:nvSpPr>
        <p:spPr>
          <a:xfrm>
            <a:off x="685800" y="1066800"/>
            <a:ext cx="7772400" cy="5029200"/>
          </a:xfrm>
        </p:spPr>
        <p:txBody>
          <a:bodyPr/>
          <a:lstStyle/>
          <a:p>
            <a:pPr eaLnBrk="1" hangingPunct="1"/>
            <a:r>
              <a:rPr lang="en-US" smtClean="0">
                <a:solidFill>
                  <a:schemeClr val="bg1"/>
                </a:solidFill>
              </a:rPr>
              <a:t>Expect longer layovers</a:t>
            </a:r>
          </a:p>
          <a:p>
            <a:pPr eaLnBrk="1" hangingPunct="1">
              <a:buFontTx/>
              <a:buNone/>
            </a:pPr>
            <a:endParaRPr lang="en-US" smtClean="0">
              <a:solidFill>
                <a:schemeClr val="bg1"/>
              </a:solidFill>
            </a:endParaRPr>
          </a:p>
          <a:p>
            <a:pPr eaLnBrk="1" hangingPunct="1"/>
            <a:r>
              <a:rPr lang="en-US" smtClean="0">
                <a:solidFill>
                  <a:schemeClr val="bg1"/>
                </a:solidFill>
              </a:rPr>
              <a:t>Airlines determine the routing </a:t>
            </a:r>
          </a:p>
          <a:p>
            <a:pPr eaLnBrk="1" hangingPunct="1">
              <a:buFontTx/>
              <a:buNone/>
            </a:pPr>
            <a:endParaRPr lang="en-US" smtClean="0">
              <a:solidFill>
                <a:schemeClr val="bg1"/>
              </a:solidFill>
            </a:endParaRPr>
          </a:p>
          <a:p>
            <a:pPr eaLnBrk="1" hangingPunct="1"/>
            <a:r>
              <a:rPr lang="en-US" smtClean="0">
                <a:solidFill>
                  <a:schemeClr val="bg1"/>
                </a:solidFill>
              </a:rPr>
              <a:t>If a group departure is available to host country, agent will always fit student’s schedule to meet other students</a:t>
            </a:r>
          </a:p>
          <a:p>
            <a:pPr eaLnBrk="1" hangingPunct="1"/>
            <a:endParaRPr lang="en-US" smtClean="0">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85800" y="304800"/>
            <a:ext cx="7772400" cy="990600"/>
          </a:xfrm>
        </p:spPr>
        <p:txBody>
          <a:bodyPr/>
          <a:lstStyle/>
          <a:p>
            <a:pPr eaLnBrk="1" hangingPunct="1"/>
            <a:r>
              <a:rPr lang="en-US" smtClean="0">
                <a:solidFill>
                  <a:srgbClr val="00FF00"/>
                </a:solidFill>
                <a:latin typeface="Arial" charset="0"/>
              </a:rPr>
              <a:t>DEPARTURE PACKETS</a:t>
            </a:r>
          </a:p>
        </p:txBody>
      </p:sp>
      <p:sp>
        <p:nvSpPr>
          <p:cNvPr id="63490" name="Rectangle 3"/>
          <p:cNvSpPr>
            <a:spLocks noGrp="1" noChangeArrowheads="1"/>
          </p:cNvSpPr>
          <p:nvPr>
            <p:ph type="body" sz="half" idx="2"/>
          </p:nvPr>
        </p:nvSpPr>
        <p:spPr/>
        <p:txBody>
          <a:bodyPr/>
          <a:lstStyle/>
          <a:p>
            <a:pPr eaLnBrk="1" hangingPunct="1">
              <a:lnSpc>
                <a:spcPct val="90000"/>
              </a:lnSpc>
            </a:pPr>
            <a:r>
              <a:rPr lang="en-US" sz="2400" b="1" i="1" smtClean="0">
                <a:solidFill>
                  <a:schemeClr val="bg1"/>
                </a:solidFill>
                <a:latin typeface="Arial" charset="0"/>
              </a:rPr>
              <a:t>Can</a:t>
            </a:r>
            <a:r>
              <a:rPr lang="en-US" sz="2400" smtClean="0">
                <a:solidFill>
                  <a:schemeClr val="bg1"/>
                </a:solidFill>
                <a:latin typeface="Arial" charset="0"/>
              </a:rPr>
              <a:t> arrive up to one day prior to departure depending on the timeliness of receipt of documents</a:t>
            </a:r>
          </a:p>
          <a:p>
            <a:pPr eaLnBrk="1" hangingPunct="1">
              <a:lnSpc>
                <a:spcPct val="90000"/>
              </a:lnSpc>
              <a:buFontTx/>
              <a:buNone/>
            </a:pPr>
            <a:endParaRPr lang="en-US" sz="2400" smtClean="0">
              <a:solidFill>
                <a:schemeClr val="bg1"/>
              </a:solidFill>
              <a:latin typeface="Arial" charset="0"/>
            </a:endParaRPr>
          </a:p>
          <a:p>
            <a:pPr eaLnBrk="1" hangingPunct="1">
              <a:lnSpc>
                <a:spcPct val="90000"/>
              </a:lnSpc>
            </a:pPr>
            <a:r>
              <a:rPr lang="en-US" sz="2400" smtClean="0">
                <a:solidFill>
                  <a:schemeClr val="bg1"/>
                </a:solidFill>
                <a:latin typeface="Arial" charset="0"/>
              </a:rPr>
              <a:t>Contents will include passport, baggage tags, itinerary, airport maps, packing and security information </a:t>
            </a:r>
          </a:p>
        </p:txBody>
      </p:sp>
      <p:pic>
        <p:nvPicPr>
          <p:cNvPr id="63491" name="Picture 5" descr="MPj04331970000[1]"/>
          <p:cNvPicPr>
            <a:picLocks noGrp="1" noChangeAspect="1" noChangeArrowheads="1"/>
          </p:cNvPicPr>
          <p:nvPr>
            <p:ph sz="half" idx="1"/>
          </p:nvPr>
        </p:nvPicPr>
        <p:blipFill>
          <a:blip r:embed="rId3"/>
          <a:srcRect/>
          <a:stretch>
            <a:fillRect/>
          </a:stretch>
        </p:blipFill>
        <p:spPr>
          <a:xfrm>
            <a:off x="1212850" y="1524000"/>
            <a:ext cx="2755900" cy="4114800"/>
          </a:xfr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5"/>
          <p:cNvSpPr>
            <a:spLocks noGrp="1" noChangeArrowheads="1"/>
          </p:cNvSpPr>
          <p:nvPr>
            <p:ph type="title"/>
          </p:nvPr>
        </p:nvSpPr>
        <p:spPr>
          <a:xfrm>
            <a:off x="685800" y="152400"/>
            <a:ext cx="7772400" cy="762000"/>
          </a:xfrm>
        </p:spPr>
        <p:txBody>
          <a:bodyPr/>
          <a:lstStyle/>
          <a:p>
            <a:pPr eaLnBrk="1" hangingPunct="1"/>
            <a:r>
              <a:rPr lang="en-US" smtClean="0">
                <a:solidFill>
                  <a:srgbClr val="00FF00"/>
                </a:solidFill>
                <a:latin typeface="Georgia" pitchFamily="18" charset="0"/>
              </a:rPr>
              <a:t>CHECK-IN BAGS</a:t>
            </a:r>
          </a:p>
        </p:txBody>
      </p:sp>
      <p:sp>
        <p:nvSpPr>
          <p:cNvPr id="65538" name="Rectangle 3"/>
          <p:cNvSpPr>
            <a:spLocks noGrp="1" noChangeArrowheads="1"/>
          </p:cNvSpPr>
          <p:nvPr>
            <p:ph type="body" sz="half" idx="1"/>
          </p:nvPr>
        </p:nvSpPr>
        <p:spPr>
          <a:xfrm>
            <a:off x="0" y="838200"/>
            <a:ext cx="4114800" cy="4953000"/>
          </a:xfrm>
        </p:spPr>
        <p:txBody>
          <a:bodyPr/>
          <a:lstStyle/>
          <a:p>
            <a:pPr eaLnBrk="1" hangingPunct="1">
              <a:lnSpc>
                <a:spcPct val="90000"/>
              </a:lnSpc>
            </a:pPr>
            <a:r>
              <a:rPr lang="en-US" sz="2800" smtClean="0">
                <a:solidFill>
                  <a:schemeClr val="bg1"/>
                </a:solidFill>
                <a:latin typeface="Georgia" pitchFamily="18" charset="0"/>
              </a:rPr>
              <a:t>1 Bag at 50 pounds, 62 inches; 2</a:t>
            </a:r>
            <a:r>
              <a:rPr lang="en-US" sz="2800" baseline="30000" smtClean="0">
                <a:solidFill>
                  <a:schemeClr val="bg1"/>
                </a:solidFill>
                <a:latin typeface="Georgia" pitchFamily="18" charset="0"/>
              </a:rPr>
              <a:t>nd</a:t>
            </a:r>
            <a:r>
              <a:rPr lang="en-US" sz="2800" smtClean="0">
                <a:solidFill>
                  <a:schemeClr val="bg1"/>
                </a:solidFill>
                <a:latin typeface="Georgia" pitchFamily="18" charset="0"/>
              </a:rPr>
              <a:t> bag at cost</a:t>
            </a:r>
          </a:p>
          <a:p>
            <a:pPr eaLnBrk="1" hangingPunct="1">
              <a:lnSpc>
                <a:spcPct val="90000"/>
              </a:lnSpc>
              <a:buFontTx/>
              <a:buNone/>
            </a:pPr>
            <a:endParaRPr lang="en-US" sz="2800" smtClean="0">
              <a:solidFill>
                <a:schemeClr val="bg1"/>
              </a:solidFill>
              <a:latin typeface="Georgia" pitchFamily="18" charset="0"/>
            </a:endParaRPr>
          </a:p>
          <a:p>
            <a:pPr eaLnBrk="1" hangingPunct="1">
              <a:lnSpc>
                <a:spcPct val="90000"/>
              </a:lnSpc>
            </a:pPr>
            <a:r>
              <a:rPr lang="en-US" sz="2800" smtClean="0">
                <a:solidFill>
                  <a:schemeClr val="bg1"/>
                </a:solidFill>
                <a:latin typeface="Georgia" pitchFamily="18" charset="0"/>
              </a:rPr>
              <a:t>Overweight bags and additional pieces of luggage will cost extra</a:t>
            </a:r>
          </a:p>
          <a:p>
            <a:pPr eaLnBrk="1" hangingPunct="1">
              <a:lnSpc>
                <a:spcPct val="90000"/>
              </a:lnSpc>
            </a:pPr>
            <a:endParaRPr lang="en-US" sz="2800" smtClean="0">
              <a:solidFill>
                <a:schemeClr val="bg1"/>
              </a:solidFill>
              <a:latin typeface="Georgia" pitchFamily="18" charset="0"/>
            </a:endParaRPr>
          </a:p>
          <a:p>
            <a:pPr eaLnBrk="1" hangingPunct="1">
              <a:lnSpc>
                <a:spcPct val="90000"/>
              </a:lnSpc>
            </a:pPr>
            <a:r>
              <a:rPr lang="en-US" sz="2800" smtClean="0">
                <a:solidFill>
                  <a:schemeClr val="bg1"/>
                </a:solidFill>
                <a:latin typeface="Georgia" pitchFamily="18" charset="0"/>
              </a:rPr>
              <a:t>Smaller US domestic and foreign planes and carriers may have different requirements</a:t>
            </a:r>
          </a:p>
          <a:p>
            <a:pPr eaLnBrk="1" hangingPunct="1">
              <a:lnSpc>
                <a:spcPct val="90000"/>
              </a:lnSpc>
              <a:buFontTx/>
              <a:buNone/>
            </a:pPr>
            <a:endParaRPr lang="en-US" sz="2800" smtClean="0">
              <a:latin typeface="Georgia" pitchFamily="18" charset="0"/>
            </a:endParaRPr>
          </a:p>
        </p:txBody>
      </p:sp>
      <p:pic>
        <p:nvPicPr>
          <p:cNvPr id="65539" name="Picture 16" descr="MPj03143880000[1]"/>
          <p:cNvPicPr>
            <a:picLocks noGrp="1" noChangeAspect="1" noChangeArrowheads="1"/>
          </p:cNvPicPr>
          <p:nvPr>
            <p:ph sz="half" idx="2"/>
          </p:nvPr>
        </p:nvPicPr>
        <p:blipFill>
          <a:blip r:embed="rId3"/>
          <a:srcRect/>
          <a:stretch>
            <a:fillRect/>
          </a:stretch>
        </p:blipFill>
        <p:spPr>
          <a:xfrm>
            <a:off x="4191000" y="914400"/>
            <a:ext cx="4648200" cy="4953000"/>
          </a:xfrm>
        </p:spPr>
      </p:pic>
      <p:sp>
        <p:nvSpPr>
          <p:cNvPr id="65540" name="AutoShape 17"/>
          <p:cNvSpPr>
            <a:spLocks noChangeArrowheads="1"/>
          </p:cNvSpPr>
          <p:nvPr/>
        </p:nvSpPr>
        <p:spPr bwMode="auto">
          <a:xfrm>
            <a:off x="4495800" y="1447800"/>
            <a:ext cx="685800" cy="4267200"/>
          </a:xfrm>
          <a:prstGeom prst="upDownArrow">
            <a:avLst>
              <a:gd name="adj1" fmla="val 50000"/>
              <a:gd name="adj2" fmla="val 124444"/>
            </a:avLst>
          </a:prstGeom>
          <a:solidFill>
            <a:srgbClr val="FFFF00"/>
          </a:solidFill>
          <a:ln w="9525">
            <a:solidFill>
              <a:schemeClr val="tx1"/>
            </a:solidFill>
            <a:miter lim="800000"/>
            <a:headEnd/>
            <a:tailEnd/>
          </a:ln>
        </p:spPr>
        <p:txBody>
          <a:bodyPr wrap="none" anchor="ctr"/>
          <a:lstStyle/>
          <a:p>
            <a:endParaRPr lang="en-US"/>
          </a:p>
        </p:txBody>
      </p:sp>
      <p:sp>
        <p:nvSpPr>
          <p:cNvPr id="65541" name="AutoShape 18"/>
          <p:cNvSpPr>
            <a:spLocks noChangeArrowheads="1"/>
          </p:cNvSpPr>
          <p:nvPr/>
        </p:nvSpPr>
        <p:spPr bwMode="auto">
          <a:xfrm>
            <a:off x="4648200" y="4038600"/>
            <a:ext cx="3124200" cy="762000"/>
          </a:xfrm>
          <a:prstGeom prst="leftRightArrow">
            <a:avLst>
              <a:gd name="adj1" fmla="val 50000"/>
              <a:gd name="adj2" fmla="val 82000"/>
            </a:avLst>
          </a:prstGeom>
          <a:solidFill>
            <a:srgbClr val="FFFF00"/>
          </a:solidFill>
          <a:ln w="9525">
            <a:solidFill>
              <a:schemeClr val="tx1"/>
            </a:solidFill>
            <a:miter lim="800000"/>
            <a:headEnd/>
            <a:tailEnd/>
          </a:ln>
        </p:spPr>
        <p:txBody>
          <a:bodyPr wrap="none" anchor="ctr"/>
          <a:lstStyle/>
          <a:p>
            <a:endParaRPr lang="en-US"/>
          </a:p>
        </p:txBody>
      </p:sp>
      <p:sp>
        <p:nvSpPr>
          <p:cNvPr id="65542" name="AutoShape 19"/>
          <p:cNvSpPr>
            <a:spLocks noChangeArrowheads="1"/>
          </p:cNvSpPr>
          <p:nvPr/>
        </p:nvSpPr>
        <p:spPr bwMode="auto">
          <a:xfrm>
            <a:off x="7315200" y="2438400"/>
            <a:ext cx="1371600" cy="685800"/>
          </a:xfrm>
          <a:prstGeom prst="leftRightArrow">
            <a:avLst>
              <a:gd name="adj1" fmla="val 50000"/>
              <a:gd name="adj2" fmla="val 40000"/>
            </a:avLst>
          </a:prstGeom>
          <a:solidFill>
            <a:srgbClr val="FFFF00"/>
          </a:solidFill>
          <a:ln w="9525">
            <a:solidFill>
              <a:schemeClr val="tx1"/>
            </a:solidFill>
            <a:miter lim="800000"/>
            <a:headEnd/>
            <a:tailEnd/>
          </a:ln>
        </p:spPr>
        <p:txBody>
          <a:bodyPr wrap="none" anchor="ctr"/>
          <a:lstStyle/>
          <a:p>
            <a:endParaRPr lang="en-US"/>
          </a:p>
        </p:txBody>
      </p:sp>
      <p:sp>
        <p:nvSpPr>
          <p:cNvPr id="65543" name="Text Box 20"/>
          <p:cNvSpPr txBox="1">
            <a:spLocks noChangeArrowheads="1"/>
          </p:cNvSpPr>
          <p:nvPr/>
        </p:nvSpPr>
        <p:spPr bwMode="auto">
          <a:xfrm>
            <a:off x="4648200" y="2057400"/>
            <a:ext cx="304800" cy="1558925"/>
          </a:xfrm>
          <a:prstGeom prst="rect">
            <a:avLst/>
          </a:prstGeom>
          <a:noFill/>
          <a:ln w="9525">
            <a:noFill/>
            <a:miter lim="800000"/>
            <a:headEnd/>
            <a:tailEnd/>
          </a:ln>
        </p:spPr>
        <p:txBody>
          <a:bodyPr>
            <a:spAutoFit/>
          </a:bodyPr>
          <a:lstStyle/>
          <a:p>
            <a:pPr>
              <a:spcBef>
                <a:spcPct val="50000"/>
              </a:spcBef>
            </a:pPr>
            <a:r>
              <a:rPr lang="en-US"/>
              <a:t>LENGTH</a:t>
            </a:r>
          </a:p>
        </p:txBody>
      </p:sp>
      <p:sp>
        <p:nvSpPr>
          <p:cNvPr id="65544" name="Text Box 21"/>
          <p:cNvSpPr txBox="1">
            <a:spLocks noChangeArrowheads="1"/>
          </p:cNvSpPr>
          <p:nvPr/>
        </p:nvSpPr>
        <p:spPr bwMode="auto">
          <a:xfrm>
            <a:off x="5334000" y="4191000"/>
            <a:ext cx="1828800" cy="457200"/>
          </a:xfrm>
          <a:prstGeom prst="rect">
            <a:avLst/>
          </a:prstGeom>
          <a:noFill/>
          <a:ln w="9525">
            <a:noFill/>
            <a:miter lim="800000"/>
            <a:headEnd/>
            <a:tailEnd/>
          </a:ln>
        </p:spPr>
        <p:txBody>
          <a:bodyPr>
            <a:spAutoFit/>
          </a:bodyPr>
          <a:lstStyle/>
          <a:p>
            <a:pPr>
              <a:spcBef>
                <a:spcPct val="50000"/>
              </a:spcBef>
            </a:pPr>
            <a:r>
              <a:rPr lang="en-US" sz="2400"/>
              <a:t>   WIDTH</a:t>
            </a:r>
          </a:p>
        </p:txBody>
      </p:sp>
      <p:sp>
        <p:nvSpPr>
          <p:cNvPr id="65545" name="Text Box 22"/>
          <p:cNvSpPr txBox="1">
            <a:spLocks noChangeArrowheads="1"/>
          </p:cNvSpPr>
          <p:nvPr/>
        </p:nvSpPr>
        <p:spPr bwMode="auto">
          <a:xfrm>
            <a:off x="7239000" y="2590800"/>
            <a:ext cx="1524000" cy="336550"/>
          </a:xfrm>
          <a:prstGeom prst="rect">
            <a:avLst/>
          </a:prstGeom>
          <a:noFill/>
          <a:ln w="9525">
            <a:noFill/>
            <a:miter lim="800000"/>
            <a:headEnd/>
            <a:tailEnd/>
          </a:ln>
        </p:spPr>
        <p:txBody>
          <a:bodyPr>
            <a:spAutoFit/>
          </a:bodyPr>
          <a:lstStyle/>
          <a:p>
            <a:pPr>
              <a:spcBef>
                <a:spcPct val="50000"/>
              </a:spcBef>
            </a:pPr>
            <a:r>
              <a:rPr lang="en-US"/>
              <a:t>    HEIGHT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5"/>
          <p:cNvSpPr>
            <a:spLocks noGrp="1" noChangeArrowheads="1"/>
          </p:cNvSpPr>
          <p:nvPr>
            <p:ph type="title"/>
          </p:nvPr>
        </p:nvSpPr>
        <p:spPr>
          <a:xfrm>
            <a:off x="685800" y="152400"/>
            <a:ext cx="7772400" cy="762000"/>
          </a:xfrm>
        </p:spPr>
        <p:txBody>
          <a:bodyPr/>
          <a:lstStyle/>
          <a:p>
            <a:pPr eaLnBrk="1" hangingPunct="1"/>
            <a:r>
              <a:rPr lang="en-US" smtClean="0">
                <a:solidFill>
                  <a:srgbClr val="00FF00"/>
                </a:solidFill>
                <a:latin typeface="Georgia" pitchFamily="18" charset="0"/>
              </a:rPr>
              <a:t>CHECK-IN BAGS</a:t>
            </a:r>
          </a:p>
        </p:txBody>
      </p:sp>
      <p:sp>
        <p:nvSpPr>
          <p:cNvPr id="67586" name="Rectangle 3"/>
          <p:cNvSpPr>
            <a:spLocks noGrp="1" noChangeArrowheads="1"/>
          </p:cNvSpPr>
          <p:nvPr>
            <p:ph type="body" sz="half" idx="1"/>
          </p:nvPr>
        </p:nvSpPr>
        <p:spPr>
          <a:xfrm>
            <a:off x="0" y="838200"/>
            <a:ext cx="4114800" cy="4953000"/>
          </a:xfrm>
        </p:spPr>
        <p:txBody>
          <a:bodyPr/>
          <a:lstStyle/>
          <a:p>
            <a:pPr eaLnBrk="1" hangingPunct="1">
              <a:lnSpc>
                <a:spcPct val="90000"/>
              </a:lnSpc>
              <a:buFontTx/>
              <a:buNone/>
            </a:pPr>
            <a:endParaRPr lang="en-US" sz="2800" smtClean="0">
              <a:latin typeface="Georgia" pitchFamily="18" charset="0"/>
            </a:endParaRPr>
          </a:p>
          <a:p>
            <a:pPr eaLnBrk="1" hangingPunct="1">
              <a:lnSpc>
                <a:spcPct val="90000"/>
              </a:lnSpc>
              <a:buFontTx/>
              <a:buNone/>
            </a:pPr>
            <a:endParaRPr lang="en-US" sz="2800" smtClean="0">
              <a:latin typeface="Georgia" pitchFamily="18" charset="0"/>
            </a:endParaRPr>
          </a:p>
          <a:p>
            <a:pPr eaLnBrk="1" hangingPunct="1">
              <a:lnSpc>
                <a:spcPct val="90000"/>
              </a:lnSpc>
              <a:buFontTx/>
              <a:buNone/>
            </a:pPr>
            <a:endParaRPr lang="en-US" sz="2800" smtClean="0">
              <a:latin typeface="Georgia" pitchFamily="18" charset="0"/>
            </a:endParaRPr>
          </a:p>
          <a:p>
            <a:pPr algn="ctr" eaLnBrk="1" hangingPunct="1">
              <a:lnSpc>
                <a:spcPct val="90000"/>
              </a:lnSpc>
              <a:buFontTx/>
              <a:buNone/>
            </a:pPr>
            <a:r>
              <a:rPr lang="en-US" sz="2800" smtClean="0">
                <a:solidFill>
                  <a:schemeClr val="bg1"/>
                </a:solidFill>
                <a:latin typeface="Georgia" pitchFamily="18" charset="0"/>
              </a:rPr>
              <a:t>   AIRLINES RESERVE THE RIGHT TO CHANGE BAGGAGE ALLOWANCES AND FEES AT ANY TIME!</a:t>
            </a:r>
          </a:p>
        </p:txBody>
      </p:sp>
      <p:pic>
        <p:nvPicPr>
          <p:cNvPr id="67587" name="Picture 16" descr="MPj03143880000[1]"/>
          <p:cNvPicPr>
            <a:picLocks noGrp="1" noChangeAspect="1" noChangeArrowheads="1"/>
          </p:cNvPicPr>
          <p:nvPr>
            <p:ph sz="half" idx="2"/>
          </p:nvPr>
        </p:nvPicPr>
        <p:blipFill>
          <a:blip r:embed="rId3"/>
          <a:srcRect/>
          <a:stretch>
            <a:fillRect/>
          </a:stretch>
        </p:blipFill>
        <p:spPr>
          <a:xfrm>
            <a:off x="4191000" y="914400"/>
            <a:ext cx="4648200" cy="4953000"/>
          </a:xfrm>
        </p:spPr>
      </p:pic>
      <p:sp>
        <p:nvSpPr>
          <p:cNvPr id="67588" name="AutoShape 17"/>
          <p:cNvSpPr>
            <a:spLocks noChangeArrowheads="1"/>
          </p:cNvSpPr>
          <p:nvPr/>
        </p:nvSpPr>
        <p:spPr bwMode="auto">
          <a:xfrm>
            <a:off x="4495800" y="1447800"/>
            <a:ext cx="685800" cy="4267200"/>
          </a:xfrm>
          <a:prstGeom prst="upDownArrow">
            <a:avLst>
              <a:gd name="adj1" fmla="val 50000"/>
              <a:gd name="adj2" fmla="val 124444"/>
            </a:avLst>
          </a:prstGeom>
          <a:solidFill>
            <a:srgbClr val="FFFF00"/>
          </a:solidFill>
          <a:ln w="9525">
            <a:solidFill>
              <a:schemeClr val="tx1"/>
            </a:solidFill>
            <a:miter lim="800000"/>
            <a:headEnd/>
            <a:tailEnd/>
          </a:ln>
        </p:spPr>
        <p:txBody>
          <a:bodyPr wrap="none" anchor="ctr"/>
          <a:lstStyle/>
          <a:p>
            <a:endParaRPr lang="en-US"/>
          </a:p>
        </p:txBody>
      </p:sp>
      <p:sp>
        <p:nvSpPr>
          <p:cNvPr id="67589" name="AutoShape 18"/>
          <p:cNvSpPr>
            <a:spLocks noChangeArrowheads="1"/>
          </p:cNvSpPr>
          <p:nvPr/>
        </p:nvSpPr>
        <p:spPr bwMode="auto">
          <a:xfrm>
            <a:off x="4648200" y="4038600"/>
            <a:ext cx="3124200" cy="762000"/>
          </a:xfrm>
          <a:prstGeom prst="leftRightArrow">
            <a:avLst>
              <a:gd name="adj1" fmla="val 50000"/>
              <a:gd name="adj2" fmla="val 82000"/>
            </a:avLst>
          </a:prstGeom>
          <a:solidFill>
            <a:srgbClr val="FFFF00"/>
          </a:solidFill>
          <a:ln w="9525">
            <a:solidFill>
              <a:schemeClr val="tx1"/>
            </a:solidFill>
            <a:miter lim="800000"/>
            <a:headEnd/>
            <a:tailEnd/>
          </a:ln>
        </p:spPr>
        <p:txBody>
          <a:bodyPr wrap="none" anchor="ctr"/>
          <a:lstStyle/>
          <a:p>
            <a:endParaRPr lang="en-US"/>
          </a:p>
        </p:txBody>
      </p:sp>
      <p:sp>
        <p:nvSpPr>
          <p:cNvPr id="67590" name="AutoShape 19"/>
          <p:cNvSpPr>
            <a:spLocks noChangeArrowheads="1"/>
          </p:cNvSpPr>
          <p:nvPr/>
        </p:nvSpPr>
        <p:spPr bwMode="auto">
          <a:xfrm>
            <a:off x="7315200" y="2438400"/>
            <a:ext cx="1371600" cy="685800"/>
          </a:xfrm>
          <a:prstGeom prst="leftRightArrow">
            <a:avLst>
              <a:gd name="adj1" fmla="val 50000"/>
              <a:gd name="adj2" fmla="val 40000"/>
            </a:avLst>
          </a:prstGeom>
          <a:solidFill>
            <a:srgbClr val="FFFF00"/>
          </a:solidFill>
          <a:ln w="9525">
            <a:solidFill>
              <a:schemeClr val="tx1"/>
            </a:solidFill>
            <a:miter lim="800000"/>
            <a:headEnd/>
            <a:tailEnd/>
          </a:ln>
        </p:spPr>
        <p:txBody>
          <a:bodyPr wrap="none" anchor="ctr"/>
          <a:lstStyle/>
          <a:p>
            <a:endParaRPr lang="en-US"/>
          </a:p>
        </p:txBody>
      </p:sp>
      <p:sp>
        <p:nvSpPr>
          <p:cNvPr id="67591" name="Text Box 20"/>
          <p:cNvSpPr txBox="1">
            <a:spLocks noChangeArrowheads="1"/>
          </p:cNvSpPr>
          <p:nvPr/>
        </p:nvSpPr>
        <p:spPr bwMode="auto">
          <a:xfrm>
            <a:off x="4648200" y="2057400"/>
            <a:ext cx="304800" cy="1558925"/>
          </a:xfrm>
          <a:prstGeom prst="rect">
            <a:avLst/>
          </a:prstGeom>
          <a:noFill/>
          <a:ln w="9525">
            <a:noFill/>
            <a:miter lim="800000"/>
            <a:headEnd/>
            <a:tailEnd/>
          </a:ln>
        </p:spPr>
        <p:txBody>
          <a:bodyPr>
            <a:spAutoFit/>
          </a:bodyPr>
          <a:lstStyle/>
          <a:p>
            <a:pPr>
              <a:spcBef>
                <a:spcPct val="50000"/>
              </a:spcBef>
            </a:pPr>
            <a:r>
              <a:rPr lang="en-US"/>
              <a:t>LENGTH</a:t>
            </a:r>
          </a:p>
        </p:txBody>
      </p:sp>
      <p:sp>
        <p:nvSpPr>
          <p:cNvPr id="67592" name="Text Box 21"/>
          <p:cNvSpPr txBox="1">
            <a:spLocks noChangeArrowheads="1"/>
          </p:cNvSpPr>
          <p:nvPr/>
        </p:nvSpPr>
        <p:spPr bwMode="auto">
          <a:xfrm>
            <a:off x="5334000" y="4191000"/>
            <a:ext cx="1828800" cy="457200"/>
          </a:xfrm>
          <a:prstGeom prst="rect">
            <a:avLst/>
          </a:prstGeom>
          <a:noFill/>
          <a:ln w="9525">
            <a:noFill/>
            <a:miter lim="800000"/>
            <a:headEnd/>
            <a:tailEnd/>
          </a:ln>
        </p:spPr>
        <p:txBody>
          <a:bodyPr>
            <a:spAutoFit/>
          </a:bodyPr>
          <a:lstStyle/>
          <a:p>
            <a:pPr>
              <a:spcBef>
                <a:spcPct val="50000"/>
              </a:spcBef>
            </a:pPr>
            <a:r>
              <a:rPr lang="en-US" sz="2400"/>
              <a:t>   WIDTH</a:t>
            </a:r>
          </a:p>
        </p:txBody>
      </p:sp>
      <p:sp>
        <p:nvSpPr>
          <p:cNvPr id="67593" name="Text Box 22"/>
          <p:cNvSpPr txBox="1">
            <a:spLocks noChangeArrowheads="1"/>
          </p:cNvSpPr>
          <p:nvPr/>
        </p:nvSpPr>
        <p:spPr bwMode="auto">
          <a:xfrm>
            <a:off x="7239000" y="2590800"/>
            <a:ext cx="1524000" cy="336550"/>
          </a:xfrm>
          <a:prstGeom prst="rect">
            <a:avLst/>
          </a:prstGeom>
          <a:noFill/>
          <a:ln w="9525">
            <a:noFill/>
            <a:miter lim="800000"/>
            <a:headEnd/>
            <a:tailEnd/>
          </a:ln>
        </p:spPr>
        <p:txBody>
          <a:bodyPr>
            <a:spAutoFit/>
          </a:bodyPr>
          <a:lstStyle/>
          <a:p>
            <a:pPr>
              <a:spcBef>
                <a:spcPct val="50000"/>
              </a:spcBef>
            </a:pPr>
            <a:r>
              <a:rPr lang="en-US"/>
              <a:t>    HEIGHT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en-US" smtClean="0">
                <a:solidFill>
                  <a:srgbClr val="00FF00"/>
                </a:solidFill>
                <a:latin typeface="Georgia" pitchFamily="18" charset="0"/>
              </a:rPr>
              <a:t>CARRY-ON BAGS</a:t>
            </a:r>
          </a:p>
        </p:txBody>
      </p:sp>
      <p:sp>
        <p:nvSpPr>
          <p:cNvPr id="69634" name="Rectangle 3"/>
          <p:cNvSpPr>
            <a:spLocks noGrp="1" noChangeArrowheads="1"/>
          </p:cNvSpPr>
          <p:nvPr>
            <p:ph type="body" sz="half" idx="2"/>
          </p:nvPr>
        </p:nvSpPr>
        <p:spPr>
          <a:xfrm>
            <a:off x="5029200" y="1524000"/>
            <a:ext cx="3429000" cy="4572000"/>
          </a:xfrm>
        </p:spPr>
        <p:txBody>
          <a:bodyPr/>
          <a:lstStyle/>
          <a:p>
            <a:pPr eaLnBrk="1" hangingPunct="1">
              <a:buFontTx/>
              <a:buNone/>
            </a:pPr>
            <a:endParaRPr lang="en-US" sz="2800" smtClean="0">
              <a:solidFill>
                <a:srgbClr val="FF0000"/>
              </a:solidFill>
              <a:latin typeface="Georgia" pitchFamily="18" charset="0"/>
            </a:endParaRPr>
          </a:p>
          <a:p>
            <a:pPr eaLnBrk="1" hangingPunct="1"/>
            <a:r>
              <a:rPr lang="en-US" sz="2800" smtClean="0">
                <a:solidFill>
                  <a:schemeClr val="bg1"/>
                </a:solidFill>
                <a:latin typeface="Georgia" pitchFamily="18" charset="0"/>
              </a:rPr>
              <a:t>One per passenger plus one “personal item”</a:t>
            </a:r>
          </a:p>
          <a:p>
            <a:pPr eaLnBrk="1" hangingPunct="1">
              <a:buFontTx/>
              <a:buNone/>
            </a:pPr>
            <a:endParaRPr lang="en-US" sz="2800" smtClean="0">
              <a:solidFill>
                <a:schemeClr val="bg1"/>
              </a:solidFill>
              <a:latin typeface="Georgia" pitchFamily="18" charset="0"/>
            </a:endParaRPr>
          </a:p>
          <a:p>
            <a:pPr eaLnBrk="1" hangingPunct="1"/>
            <a:r>
              <a:rPr lang="en-US" sz="2800" smtClean="0">
                <a:solidFill>
                  <a:schemeClr val="bg1"/>
                </a:solidFill>
                <a:latin typeface="Georgia" pitchFamily="18" charset="0"/>
              </a:rPr>
              <a:t>No more than 40 pounds or 45 inches</a:t>
            </a:r>
          </a:p>
        </p:txBody>
      </p:sp>
      <p:pic>
        <p:nvPicPr>
          <p:cNvPr id="69635" name="Content Placeholder 4" descr="carry on.jpg"/>
          <p:cNvPicPr>
            <a:picLocks noGrp="1" noChangeAspect="1"/>
          </p:cNvPicPr>
          <p:nvPr>
            <p:ph sz="half" idx="1"/>
          </p:nvPr>
        </p:nvPicPr>
        <p:blipFill>
          <a:blip r:embed="rId3"/>
          <a:srcRect/>
          <a:stretch>
            <a:fillRect/>
          </a:stretch>
        </p:blipFill>
        <p:spPr>
          <a:xfrm>
            <a:off x="685800" y="1524000"/>
            <a:ext cx="3810000" cy="4076700"/>
          </a:xfr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85800" y="0"/>
            <a:ext cx="7772400" cy="990600"/>
          </a:xfrm>
        </p:spPr>
        <p:txBody>
          <a:bodyPr/>
          <a:lstStyle/>
          <a:p>
            <a:pPr eaLnBrk="1" hangingPunct="1"/>
            <a:r>
              <a:rPr lang="en-US" smtClean="0">
                <a:solidFill>
                  <a:srgbClr val="00FF00"/>
                </a:solidFill>
                <a:latin typeface="Georgia" pitchFamily="18" charset="0"/>
              </a:rPr>
              <a:t>HOW TO PACK</a:t>
            </a:r>
          </a:p>
        </p:txBody>
      </p:sp>
      <p:sp>
        <p:nvSpPr>
          <p:cNvPr id="71682" name="Rectangle 7"/>
          <p:cNvSpPr>
            <a:spLocks noGrp="1" noChangeArrowheads="1"/>
          </p:cNvSpPr>
          <p:nvPr>
            <p:ph type="body" idx="1"/>
          </p:nvPr>
        </p:nvSpPr>
        <p:spPr>
          <a:xfrm>
            <a:off x="685800" y="1066800"/>
            <a:ext cx="7772400" cy="5029200"/>
          </a:xfrm>
        </p:spPr>
        <p:txBody>
          <a:bodyPr/>
          <a:lstStyle/>
          <a:p>
            <a:pPr eaLnBrk="1" hangingPunct="1"/>
            <a:r>
              <a:rPr lang="en-US" sz="2800" smtClean="0">
                <a:solidFill>
                  <a:schemeClr val="bg1"/>
                </a:solidFill>
                <a:latin typeface="Arial" charset="0"/>
              </a:rPr>
              <a:t>Make a list and stick to it</a:t>
            </a:r>
          </a:p>
          <a:p>
            <a:pPr eaLnBrk="1" hangingPunct="1">
              <a:buFontTx/>
              <a:buNone/>
            </a:pPr>
            <a:endParaRPr lang="en-US" sz="2800" smtClean="0">
              <a:solidFill>
                <a:schemeClr val="bg1"/>
              </a:solidFill>
              <a:latin typeface="Arial" charset="0"/>
            </a:endParaRPr>
          </a:p>
          <a:p>
            <a:pPr eaLnBrk="1" hangingPunct="1"/>
            <a:r>
              <a:rPr lang="en-US" sz="2800" smtClean="0">
                <a:solidFill>
                  <a:schemeClr val="bg1"/>
                </a:solidFill>
                <a:latin typeface="Arial" charset="0"/>
              </a:rPr>
              <a:t>Leave valuable or sentimental items home</a:t>
            </a:r>
          </a:p>
          <a:p>
            <a:pPr eaLnBrk="1" hangingPunct="1">
              <a:buFontTx/>
              <a:buNone/>
            </a:pPr>
            <a:endParaRPr lang="en-US" sz="2800" smtClean="0">
              <a:solidFill>
                <a:schemeClr val="bg1"/>
              </a:solidFill>
              <a:latin typeface="Arial" charset="0"/>
            </a:endParaRPr>
          </a:p>
          <a:p>
            <a:pPr eaLnBrk="1" hangingPunct="1"/>
            <a:r>
              <a:rPr lang="en-US" sz="2800" smtClean="0">
                <a:solidFill>
                  <a:schemeClr val="bg1"/>
                </a:solidFill>
                <a:latin typeface="Arial" charset="0"/>
              </a:rPr>
              <a:t>Pack comfortable, loose fitting clothes that match the weather and climate of your host city/country</a:t>
            </a:r>
          </a:p>
          <a:p>
            <a:pPr eaLnBrk="1" hangingPunct="1">
              <a:buFontTx/>
              <a:buNone/>
            </a:pPr>
            <a:endParaRPr lang="en-US" sz="2800" smtClean="0">
              <a:solidFill>
                <a:schemeClr val="bg1"/>
              </a:solidFill>
              <a:latin typeface="Arial" charset="0"/>
            </a:endParaRPr>
          </a:p>
          <a:p>
            <a:pPr eaLnBrk="1" hangingPunct="1"/>
            <a:r>
              <a:rPr lang="en-US" sz="2800" smtClean="0">
                <a:solidFill>
                  <a:schemeClr val="bg1"/>
                </a:solidFill>
                <a:latin typeface="Arial" charset="0"/>
              </a:rPr>
              <a:t>DO NOT PACK TOO MUCH!!!!</a:t>
            </a:r>
          </a:p>
          <a:p>
            <a:pPr eaLnBrk="1" hangingPunct="1"/>
            <a:endParaRPr lang="en-US" sz="280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304800"/>
            <a:ext cx="7772400" cy="1143000"/>
          </a:xfrm>
        </p:spPr>
        <p:txBody>
          <a:bodyPr/>
          <a:lstStyle/>
          <a:p>
            <a:pPr eaLnBrk="1" hangingPunct="1"/>
            <a:r>
              <a:rPr lang="en-US" smtClean="0">
                <a:solidFill>
                  <a:srgbClr val="00FF00"/>
                </a:solidFill>
                <a:latin typeface="Georgia" pitchFamily="18" charset="0"/>
              </a:rPr>
              <a:t>SERVICES PROVIDED TO ROTARY STUDENTS </a:t>
            </a:r>
          </a:p>
        </p:txBody>
      </p:sp>
      <p:sp>
        <p:nvSpPr>
          <p:cNvPr id="25602" name="Rectangle 3"/>
          <p:cNvSpPr>
            <a:spLocks noGrp="1" noChangeArrowheads="1"/>
          </p:cNvSpPr>
          <p:nvPr>
            <p:ph type="body" idx="1"/>
          </p:nvPr>
        </p:nvSpPr>
        <p:spPr>
          <a:xfrm>
            <a:off x="685800" y="1447800"/>
            <a:ext cx="7772400" cy="4648200"/>
          </a:xfrm>
        </p:spPr>
        <p:txBody>
          <a:bodyPr/>
          <a:lstStyle/>
          <a:p>
            <a:pPr eaLnBrk="1" hangingPunct="1">
              <a:lnSpc>
                <a:spcPct val="80000"/>
              </a:lnSpc>
            </a:pPr>
            <a:r>
              <a:rPr lang="en-US" sz="2800" smtClean="0">
                <a:solidFill>
                  <a:schemeClr val="bg1"/>
                </a:solidFill>
                <a:latin typeface="Arial" charset="0"/>
              </a:rPr>
              <a:t>Step-by-step, easy to follow instructions for completing visa or residency permit documents</a:t>
            </a:r>
          </a:p>
          <a:p>
            <a:pPr eaLnBrk="1" hangingPunct="1">
              <a:lnSpc>
                <a:spcPct val="80000"/>
              </a:lnSpc>
              <a:buFontTx/>
              <a:buNone/>
            </a:pPr>
            <a:endParaRPr lang="en-US" sz="2800" smtClean="0">
              <a:solidFill>
                <a:schemeClr val="bg1"/>
              </a:solidFill>
              <a:latin typeface="Arial" charset="0"/>
            </a:endParaRPr>
          </a:p>
          <a:p>
            <a:pPr eaLnBrk="1" hangingPunct="1">
              <a:lnSpc>
                <a:spcPct val="80000"/>
              </a:lnSpc>
            </a:pPr>
            <a:r>
              <a:rPr lang="en-US" sz="2800" smtClean="0">
                <a:solidFill>
                  <a:schemeClr val="bg1"/>
                </a:solidFill>
                <a:latin typeface="Arial" charset="0"/>
              </a:rPr>
              <a:t>Air tickets that meet Rotary requirements</a:t>
            </a:r>
          </a:p>
          <a:p>
            <a:pPr eaLnBrk="1" hangingPunct="1">
              <a:lnSpc>
                <a:spcPct val="80000"/>
              </a:lnSpc>
              <a:buFontTx/>
              <a:buNone/>
            </a:pPr>
            <a:endParaRPr lang="en-US" sz="2800" smtClean="0">
              <a:solidFill>
                <a:schemeClr val="bg1"/>
              </a:solidFill>
              <a:latin typeface="Arial" charset="0"/>
            </a:endParaRPr>
          </a:p>
          <a:p>
            <a:pPr eaLnBrk="1" hangingPunct="1">
              <a:lnSpc>
                <a:spcPct val="80000"/>
              </a:lnSpc>
            </a:pPr>
            <a:r>
              <a:rPr lang="en-US" sz="2800" smtClean="0">
                <a:solidFill>
                  <a:schemeClr val="bg1"/>
                </a:solidFill>
                <a:latin typeface="Arial" charset="0"/>
              </a:rPr>
              <a:t>Toll free number for students and parents to receive advice and ask questions</a:t>
            </a:r>
          </a:p>
          <a:p>
            <a:pPr eaLnBrk="1" hangingPunct="1">
              <a:lnSpc>
                <a:spcPct val="80000"/>
              </a:lnSpc>
              <a:buFontTx/>
              <a:buNone/>
            </a:pPr>
            <a:endParaRPr lang="en-US" sz="2800" smtClean="0">
              <a:solidFill>
                <a:schemeClr val="bg1"/>
              </a:solidFill>
              <a:latin typeface="Arial" charset="0"/>
            </a:endParaRPr>
          </a:p>
          <a:p>
            <a:pPr eaLnBrk="1" hangingPunct="1">
              <a:lnSpc>
                <a:spcPct val="80000"/>
              </a:lnSpc>
            </a:pPr>
            <a:r>
              <a:rPr lang="en-US" sz="2800" smtClean="0">
                <a:solidFill>
                  <a:schemeClr val="bg1"/>
                </a:solidFill>
                <a:latin typeface="Arial" charset="0"/>
              </a:rPr>
              <a:t>Extended hours of operation during the summer months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smtClean="0">
                <a:solidFill>
                  <a:srgbClr val="00FF00"/>
                </a:solidFill>
                <a:latin typeface="Georgia" pitchFamily="18" charset="0"/>
              </a:rPr>
              <a:t>IN YOUR CARRY-ON, YOU SHOULD HAVE….</a:t>
            </a:r>
          </a:p>
        </p:txBody>
      </p:sp>
      <p:sp>
        <p:nvSpPr>
          <p:cNvPr id="73730" name="Rectangle 3"/>
          <p:cNvSpPr>
            <a:spLocks noGrp="1" noChangeArrowheads="1"/>
          </p:cNvSpPr>
          <p:nvPr>
            <p:ph type="body" idx="1"/>
          </p:nvPr>
        </p:nvSpPr>
        <p:spPr/>
        <p:txBody>
          <a:bodyPr/>
          <a:lstStyle/>
          <a:p>
            <a:pPr eaLnBrk="1" hangingPunct="1"/>
            <a:r>
              <a:rPr lang="en-US" smtClean="0">
                <a:solidFill>
                  <a:schemeClr val="bg1"/>
                </a:solidFill>
                <a:latin typeface="Georgia" pitchFamily="18" charset="0"/>
              </a:rPr>
              <a:t>Host family and chairman’s telephone number</a:t>
            </a:r>
          </a:p>
          <a:p>
            <a:pPr eaLnBrk="1" hangingPunct="1">
              <a:buFontTx/>
              <a:buNone/>
            </a:pPr>
            <a:endParaRPr lang="en-US" smtClean="0">
              <a:solidFill>
                <a:schemeClr val="bg1"/>
              </a:solidFill>
              <a:latin typeface="Georgia" pitchFamily="18" charset="0"/>
            </a:endParaRPr>
          </a:p>
          <a:p>
            <a:pPr eaLnBrk="1" hangingPunct="1"/>
            <a:r>
              <a:rPr lang="en-US" smtClean="0">
                <a:solidFill>
                  <a:schemeClr val="bg1"/>
                </a:solidFill>
                <a:latin typeface="Georgia" pitchFamily="18" charset="0"/>
              </a:rPr>
              <a:t>Prescription medications</a:t>
            </a:r>
          </a:p>
          <a:p>
            <a:pPr eaLnBrk="1" hangingPunct="1">
              <a:buFontTx/>
              <a:buNone/>
            </a:pPr>
            <a:endParaRPr lang="en-US" smtClean="0">
              <a:solidFill>
                <a:schemeClr val="bg1"/>
              </a:solidFill>
              <a:latin typeface="Georgia" pitchFamily="18" charset="0"/>
            </a:endParaRPr>
          </a:p>
          <a:p>
            <a:pPr eaLnBrk="1" hangingPunct="1"/>
            <a:r>
              <a:rPr lang="en-US" smtClean="0">
                <a:solidFill>
                  <a:schemeClr val="bg1"/>
                </a:solidFill>
                <a:latin typeface="Georgia" pitchFamily="18" charset="0"/>
              </a:rPr>
              <a:t>Toothbrush and a change of clothing</a:t>
            </a:r>
          </a:p>
          <a:p>
            <a:pPr eaLnBrk="1" hangingPunct="1">
              <a:buFontTx/>
              <a:buNone/>
            </a:pPr>
            <a:endParaRPr lang="en-US" smtClean="0">
              <a:solidFill>
                <a:schemeClr val="bg1"/>
              </a:solidFill>
              <a:latin typeface="Georgia"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Content Placeholder 3" descr="311_header.jpg"/>
          <p:cNvPicPr>
            <a:picLocks noGrp="1" noChangeAspect="1"/>
          </p:cNvPicPr>
          <p:nvPr>
            <p:ph idx="1"/>
          </p:nvPr>
        </p:nvPicPr>
        <p:blipFill>
          <a:blip r:embed="rId2"/>
          <a:srcRect/>
          <a:stretch>
            <a:fillRect/>
          </a:stretch>
        </p:blipFill>
        <p:spPr>
          <a:xfrm>
            <a:off x="0" y="1143000"/>
            <a:ext cx="9144000" cy="4267200"/>
          </a:xfr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Grp="1" noChangeArrowheads="1"/>
          </p:cNvSpPr>
          <p:nvPr>
            <p:ph type="title"/>
          </p:nvPr>
        </p:nvSpPr>
        <p:spPr/>
        <p:txBody>
          <a:bodyPr/>
          <a:lstStyle/>
          <a:p>
            <a:pPr eaLnBrk="1" hangingPunct="1"/>
            <a:r>
              <a:rPr lang="en-US" sz="4000" smtClean="0">
                <a:solidFill>
                  <a:srgbClr val="00FF00"/>
                </a:solidFill>
              </a:rPr>
              <a:t>KEEP IMPORTANT ITEMS WITH YOU AT ALL TIMES!</a:t>
            </a:r>
          </a:p>
        </p:txBody>
      </p:sp>
      <p:sp>
        <p:nvSpPr>
          <p:cNvPr id="76802" name="Rectangle 6"/>
          <p:cNvSpPr>
            <a:spLocks noGrp="1" noChangeArrowheads="1"/>
          </p:cNvSpPr>
          <p:nvPr>
            <p:ph type="body" sz="half" idx="1"/>
          </p:nvPr>
        </p:nvSpPr>
        <p:spPr>
          <a:xfrm>
            <a:off x="304800" y="2286000"/>
            <a:ext cx="4191000" cy="3810000"/>
          </a:xfrm>
        </p:spPr>
        <p:txBody>
          <a:bodyPr/>
          <a:lstStyle/>
          <a:p>
            <a:pPr eaLnBrk="1" hangingPunct="1"/>
            <a:r>
              <a:rPr lang="en-US" sz="2800" smtClean="0">
                <a:solidFill>
                  <a:schemeClr val="bg1"/>
                </a:solidFill>
                <a:latin typeface="Arial" charset="0"/>
              </a:rPr>
              <a:t>PASSPORT</a:t>
            </a:r>
          </a:p>
          <a:p>
            <a:pPr eaLnBrk="1" hangingPunct="1"/>
            <a:r>
              <a:rPr lang="en-US" sz="2800" smtClean="0">
                <a:solidFill>
                  <a:schemeClr val="bg1"/>
                </a:solidFill>
                <a:latin typeface="Arial" charset="0"/>
              </a:rPr>
              <a:t>BOARDING PASSES</a:t>
            </a:r>
          </a:p>
          <a:p>
            <a:pPr eaLnBrk="1" hangingPunct="1"/>
            <a:r>
              <a:rPr lang="en-US" sz="2800" smtClean="0">
                <a:solidFill>
                  <a:schemeClr val="bg1"/>
                </a:solidFill>
                <a:latin typeface="Arial" charset="0"/>
              </a:rPr>
              <a:t>CASH</a:t>
            </a:r>
          </a:p>
          <a:p>
            <a:pPr eaLnBrk="1" hangingPunct="1"/>
            <a:r>
              <a:rPr lang="en-US" sz="2800" smtClean="0">
                <a:solidFill>
                  <a:schemeClr val="bg1"/>
                </a:solidFill>
                <a:latin typeface="Arial" charset="0"/>
              </a:rPr>
              <a:t>CREDIT / DEBIT CARDS</a:t>
            </a:r>
          </a:p>
          <a:p>
            <a:pPr eaLnBrk="1" hangingPunct="1"/>
            <a:r>
              <a:rPr lang="en-US" sz="2800" smtClean="0">
                <a:solidFill>
                  <a:schemeClr val="bg1"/>
                </a:solidFill>
                <a:latin typeface="Arial" charset="0"/>
              </a:rPr>
              <a:t>PHONE CARD</a:t>
            </a:r>
          </a:p>
          <a:p>
            <a:pPr eaLnBrk="1" hangingPunct="1">
              <a:buFontTx/>
              <a:buNone/>
            </a:pPr>
            <a:endParaRPr lang="en-US" sz="2800" smtClean="0">
              <a:solidFill>
                <a:schemeClr val="bg1"/>
              </a:solidFill>
              <a:latin typeface="Arial" charset="0"/>
            </a:endParaRPr>
          </a:p>
        </p:txBody>
      </p:sp>
      <p:pic>
        <p:nvPicPr>
          <p:cNvPr id="76803" name="Picture 8" descr="24866087"/>
          <p:cNvPicPr>
            <a:picLocks noGrp="1" noChangeAspect="1" noChangeArrowheads="1"/>
          </p:cNvPicPr>
          <p:nvPr>
            <p:ph sz="half" idx="2"/>
          </p:nvPr>
        </p:nvPicPr>
        <p:blipFill>
          <a:blip r:embed="rId3"/>
          <a:srcRect/>
          <a:stretch>
            <a:fillRect/>
          </a:stretch>
        </p:blipFill>
        <p:spPr>
          <a:xfrm>
            <a:off x="4648200" y="1905000"/>
            <a:ext cx="4495800" cy="3810000"/>
          </a:xfr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228600"/>
            <a:ext cx="7772400" cy="1219200"/>
          </a:xfrm>
        </p:spPr>
        <p:txBody>
          <a:bodyPr/>
          <a:lstStyle/>
          <a:p>
            <a:pPr eaLnBrk="1" hangingPunct="1"/>
            <a:r>
              <a:rPr lang="en-US" smtClean="0">
                <a:solidFill>
                  <a:srgbClr val="00FF00"/>
                </a:solidFill>
                <a:latin typeface="Georgia" pitchFamily="18" charset="0"/>
              </a:rPr>
              <a:t>CHECK-IN AT AIRPORT</a:t>
            </a:r>
          </a:p>
        </p:txBody>
      </p:sp>
      <p:sp>
        <p:nvSpPr>
          <p:cNvPr id="78850" name="Rectangle 14"/>
          <p:cNvSpPr>
            <a:spLocks noGrp="1" noChangeArrowheads="1"/>
          </p:cNvSpPr>
          <p:nvPr>
            <p:ph type="body" idx="1"/>
          </p:nvPr>
        </p:nvSpPr>
        <p:spPr>
          <a:xfrm>
            <a:off x="685800" y="1295400"/>
            <a:ext cx="7772400" cy="4800600"/>
          </a:xfrm>
        </p:spPr>
        <p:txBody>
          <a:bodyPr/>
          <a:lstStyle/>
          <a:p>
            <a:pPr eaLnBrk="1" hangingPunct="1"/>
            <a:r>
              <a:rPr lang="en-US" sz="2800" smtClean="0">
                <a:solidFill>
                  <a:schemeClr val="bg1"/>
                </a:solidFill>
                <a:latin typeface="Arial" charset="0"/>
              </a:rPr>
              <a:t>Plan to check in 3 hours prior to flight</a:t>
            </a:r>
          </a:p>
          <a:p>
            <a:pPr eaLnBrk="1" hangingPunct="1">
              <a:buFontTx/>
              <a:buNone/>
            </a:pPr>
            <a:endParaRPr lang="en-US" sz="2800" smtClean="0">
              <a:solidFill>
                <a:schemeClr val="bg1"/>
              </a:solidFill>
              <a:latin typeface="Arial" charset="0"/>
            </a:endParaRPr>
          </a:p>
          <a:p>
            <a:pPr eaLnBrk="1" hangingPunct="1">
              <a:buFontTx/>
              <a:buNone/>
            </a:pPr>
            <a:endParaRPr lang="en-US" sz="2800" smtClean="0">
              <a:solidFill>
                <a:schemeClr val="bg1"/>
              </a:solidFill>
              <a:latin typeface="Arial" charset="0"/>
            </a:endParaRPr>
          </a:p>
          <a:p>
            <a:pPr eaLnBrk="1" hangingPunct="1"/>
            <a:r>
              <a:rPr lang="en-US" sz="2800" smtClean="0">
                <a:solidFill>
                  <a:schemeClr val="bg1"/>
                </a:solidFill>
                <a:latin typeface="Arial" charset="0"/>
              </a:rPr>
              <a:t>Be sure baggage tags are completed with HOST families address</a:t>
            </a:r>
          </a:p>
          <a:p>
            <a:pPr eaLnBrk="1" hangingPunct="1">
              <a:buFontTx/>
              <a:buNone/>
            </a:pPr>
            <a:endParaRPr lang="en-US" sz="2800" smtClean="0">
              <a:solidFill>
                <a:schemeClr val="bg1"/>
              </a:solidFill>
              <a:latin typeface="Arial" charset="0"/>
            </a:endParaRPr>
          </a:p>
          <a:p>
            <a:pPr eaLnBrk="1" hangingPunct="1">
              <a:buFontTx/>
              <a:buNone/>
            </a:pPr>
            <a:endParaRPr lang="en-US" sz="2800" smtClean="0">
              <a:solidFill>
                <a:schemeClr val="bg1"/>
              </a:solidFill>
              <a:latin typeface="Arial" charset="0"/>
            </a:endParaRPr>
          </a:p>
          <a:p>
            <a:pPr eaLnBrk="1" hangingPunct="1"/>
            <a:r>
              <a:rPr lang="en-US" sz="2800" smtClean="0">
                <a:solidFill>
                  <a:schemeClr val="bg1"/>
                </a:solidFill>
                <a:latin typeface="Arial" charset="0"/>
              </a:rPr>
              <a:t>Do NOT lock your suitcases for check in</a:t>
            </a:r>
          </a:p>
          <a:p>
            <a:pPr eaLnBrk="1" hangingPunct="1">
              <a:buFontTx/>
              <a:buNone/>
            </a:pPr>
            <a:endParaRPr lang="en-US" sz="2800" smtClean="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sz="4000" smtClean="0">
                <a:solidFill>
                  <a:srgbClr val="00FF00"/>
                </a:solidFill>
                <a:latin typeface="Georgia" pitchFamily="18" charset="0"/>
              </a:rPr>
              <a:t>WEAR YOUR ROTARY BLAZER WHILE IN ANY AND ALL AIRPORTS</a:t>
            </a:r>
          </a:p>
        </p:txBody>
      </p:sp>
      <p:sp>
        <p:nvSpPr>
          <p:cNvPr id="80898" name="Rectangle 5"/>
          <p:cNvSpPr>
            <a:spLocks noGrp="1" noChangeArrowheads="1"/>
          </p:cNvSpPr>
          <p:nvPr>
            <p:ph type="body" sz="half" idx="1"/>
          </p:nvPr>
        </p:nvSpPr>
        <p:spPr>
          <a:xfrm>
            <a:off x="152400" y="1905000"/>
            <a:ext cx="3886200" cy="4953000"/>
          </a:xfrm>
        </p:spPr>
        <p:txBody>
          <a:bodyPr/>
          <a:lstStyle/>
          <a:p>
            <a:pPr eaLnBrk="1" hangingPunct="1"/>
            <a:r>
              <a:rPr lang="en-US" sz="2800" smtClean="0">
                <a:solidFill>
                  <a:schemeClr val="bg1"/>
                </a:solidFill>
                <a:latin typeface="Arial" charset="0"/>
              </a:rPr>
              <a:t>It will help other Rotary students and your host family recognize you</a:t>
            </a:r>
          </a:p>
          <a:p>
            <a:pPr eaLnBrk="1" hangingPunct="1"/>
            <a:r>
              <a:rPr lang="en-US" sz="2800" smtClean="0">
                <a:solidFill>
                  <a:schemeClr val="bg1"/>
                </a:solidFill>
                <a:latin typeface="Arial" charset="0"/>
              </a:rPr>
              <a:t>Customs and Immigration officials will know what you are doing in their country</a:t>
            </a:r>
          </a:p>
        </p:txBody>
      </p:sp>
      <p:pic>
        <p:nvPicPr>
          <p:cNvPr id="80899" name="Picture 9" descr="DSC08367"/>
          <p:cNvPicPr>
            <a:picLocks noGrp="1" noChangeAspect="1" noChangeArrowheads="1"/>
          </p:cNvPicPr>
          <p:nvPr>
            <p:ph sz="half" idx="2"/>
          </p:nvPr>
        </p:nvPicPr>
        <p:blipFill>
          <a:blip r:embed="rId3"/>
          <a:srcRect/>
          <a:stretch>
            <a:fillRect/>
          </a:stretch>
        </p:blipFill>
        <p:spPr>
          <a:xfrm>
            <a:off x="4114800" y="2209800"/>
            <a:ext cx="4800600" cy="3581400"/>
          </a:xfr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noChangeArrowheads="1"/>
          </p:cNvSpPr>
          <p:nvPr>
            <p:ph type="body" idx="1"/>
          </p:nvPr>
        </p:nvSpPr>
        <p:spPr>
          <a:xfrm>
            <a:off x="685800" y="990600"/>
            <a:ext cx="7772400" cy="5486400"/>
          </a:xfrm>
        </p:spPr>
        <p:txBody>
          <a:bodyPr/>
          <a:lstStyle/>
          <a:p>
            <a:pPr eaLnBrk="1" hangingPunct="1"/>
            <a:r>
              <a:rPr lang="en-US" smtClean="0">
                <a:solidFill>
                  <a:schemeClr val="bg1"/>
                </a:solidFill>
                <a:latin typeface="Arial" charset="0"/>
              </a:rPr>
              <a:t>All bags are subject to inspection </a:t>
            </a:r>
          </a:p>
          <a:p>
            <a:pPr eaLnBrk="1" hangingPunct="1">
              <a:buFontTx/>
              <a:buNone/>
            </a:pPr>
            <a:endParaRPr lang="en-US" smtClean="0">
              <a:solidFill>
                <a:schemeClr val="bg1"/>
              </a:solidFill>
              <a:latin typeface="Arial" charset="0"/>
            </a:endParaRPr>
          </a:p>
          <a:p>
            <a:pPr eaLnBrk="1" hangingPunct="1"/>
            <a:r>
              <a:rPr lang="en-US" smtClean="0">
                <a:solidFill>
                  <a:schemeClr val="bg1"/>
                </a:solidFill>
                <a:latin typeface="Arial" charset="0"/>
              </a:rPr>
              <a:t>Do not carry sharp objects such as scissors, pocketknives, or metal fingernail files in your carry on bags</a:t>
            </a:r>
          </a:p>
          <a:p>
            <a:pPr eaLnBrk="1" hangingPunct="1">
              <a:buFontTx/>
              <a:buNone/>
            </a:pPr>
            <a:endParaRPr lang="en-US" smtClean="0">
              <a:solidFill>
                <a:schemeClr val="bg1"/>
              </a:solidFill>
              <a:latin typeface="Arial" charset="0"/>
            </a:endParaRPr>
          </a:p>
          <a:p>
            <a:pPr eaLnBrk="1" hangingPunct="1"/>
            <a:r>
              <a:rPr lang="en-US" smtClean="0">
                <a:solidFill>
                  <a:schemeClr val="bg1"/>
                </a:solidFill>
                <a:latin typeface="Arial" charset="0"/>
              </a:rPr>
              <a:t>No inappropriate remarks regarding bombings, weapons or hijackings will be tolerated</a:t>
            </a:r>
          </a:p>
          <a:p>
            <a:pPr eaLnBrk="1" hangingPunct="1"/>
            <a:endParaRPr lang="en-US" smtClean="0">
              <a:solidFill>
                <a:schemeClr val="bg1"/>
              </a:solidFill>
              <a:latin typeface="Arial" charset="0"/>
            </a:endParaRPr>
          </a:p>
        </p:txBody>
      </p:sp>
      <p:sp>
        <p:nvSpPr>
          <p:cNvPr id="82946" name="Rectangle 4"/>
          <p:cNvSpPr>
            <a:spLocks noGrp="1" noChangeArrowheads="1"/>
          </p:cNvSpPr>
          <p:nvPr>
            <p:ph type="title"/>
          </p:nvPr>
        </p:nvSpPr>
        <p:spPr>
          <a:xfrm>
            <a:off x="685800" y="228600"/>
            <a:ext cx="7772400" cy="1066800"/>
          </a:xfrm>
        </p:spPr>
        <p:txBody>
          <a:bodyPr/>
          <a:lstStyle/>
          <a:p>
            <a:pPr eaLnBrk="1" hangingPunct="1"/>
            <a:r>
              <a:rPr lang="en-US" smtClean="0">
                <a:solidFill>
                  <a:srgbClr val="00FF00"/>
                </a:solidFill>
                <a:latin typeface="Georgia" pitchFamily="18" charset="0"/>
              </a:rPr>
              <a:t>SECURITY INFORMATION</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smtClean="0">
                <a:solidFill>
                  <a:srgbClr val="00FF00"/>
                </a:solidFill>
                <a:latin typeface="Georgia" pitchFamily="18" charset="0"/>
              </a:rPr>
              <a:t>WHAT TO DO IF YOU MISS YOUR PLANE</a:t>
            </a:r>
          </a:p>
        </p:txBody>
      </p:sp>
      <p:sp>
        <p:nvSpPr>
          <p:cNvPr id="84994" name="Rectangle 6"/>
          <p:cNvSpPr>
            <a:spLocks noGrp="1" noChangeArrowheads="1"/>
          </p:cNvSpPr>
          <p:nvPr>
            <p:ph type="body" sz="half" idx="2"/>
          </p:nvPr>
        </p:nvSpPr>
        <p:spPr>
          <a:xfrm>
            <a:off x="4648200" y="2286000"/>
            <a:ext cx="4267200" cy="3810000"/>
          </a:xfrm>
        </p:spPr>
        <p:txBody>
          <a:bodyPr/>
          <a:lstStyle/>
          <a:p>
            <a:pPr eaLnBrk="1" hangingPunct="1"/>
            <a:r>
              <a:rPr lang="en-US" sz="2800" smtClean="0">
                <a:solidFill>
                  <a:schemeClr val="bg1"/>
                </a:solidFill>
                <a:latin typeface="Arial" charset="0"/>
              </a:rPr>
              <a:t>Remain calm and polite</a:t>
            </a:r>
          </a:p>
          <a:p>
            <a:pPr eaLnBrk="1" hangingPunct="1">
              <a:buFontTx/>
              <a:buNone/>
            </a:pPr>
            <a:endParaRPr lang="en-US" sz="2800" smtClean="0">
              <a:solidFill>
                <a:schemeClr val="bg1"/>
              </a:solidFill>
              <a:latin typeface="Arial" charset="0"/>
            </a:endParaRPr>
          </a:p>
          <a:p>
            <a:pPr eaLnBrk="1" hangingPunct="1"/>
            <a:r>
              <a:rPr lang="en-US" sz="2800" smtClean="0">
                <a:solidFill>
                  <a:schemeClr val="bg1"/>
                </a:solidFill>
                <a:latin typeface="Arial" charset="0"/>
              </a:rPr>
              <a:t>Ask to be booked on the next available flight</a:t>
            </a:r>
          </a:p>
          <a:p>
            <a:pPr eaLnBrk="1" hangingPunct="1">
              <a:buFontTx/>
              <a:buNone/>
            </a:pPr>
            <a:endParaRPr lang="en-US" sz="2800" smtClean="0">
              <a:solidFill>
                <a:schemeClr val="bg1"/>
              </a:solidFill>
              <a:latin typeface="Arial" charset="0"/>
            </a:endParaRPr>
          </a:p>
          <a:p>
            <a:pPr eaLnBrk="1" hangingPunct="1"/>
            <a:r>
              <a:rPr lang="en-US" sz="2800" smtClean="0">
                <a:solidFill>
                  <a:schemeClr val="bg1"/>
                </a:solidFill>
                <a:latin typeface="Arial" charset="0"/>
              </a:rPr>
              <a:t>Contact parents</a:t>
            </a:r>
          </a:p>
        </p:txBody>
      </p:sp>
      <p:pic>
        <p:nvPicPr>
          <p:cNvPr id="84995" name="Picture 7" descr="j0400552"/>
          <p:cNvPicPr>
            <a:picLocks noGrp="1" noChangeAspect="1" noChangeArrowheads="1"/>
          </p:cNvPicPr>
          <p:nvPr>
            <p:ph type="clipArt" sz="half" idx="1"/>
          </p:nvPr>
        </p:nvPicPr>
        <p:blipFill>
          <a:blip r:embed="rId3"/>
          <a:srcRect/>
          <a:stretch>
            <a:fillRect/>
          </a:stretch>
        </p:blipFill>
        <p:spPr>
          <a:xfrm>
            <a:off x="228600" y="2362200"/>
            <a:ext cx="4419600" cy="3200400"/>
          </a:xfr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685800" y="0"/>
            <a:ext cx="7772400" cy="914400"/>
          </a:xfrm>
        </p:spPr>
        <p:txBody>
          <a:bodyPr/>
          <a:lstStyle/>
          <a:p>
            <a:pPr eaLnBrk="1" hangingPunct="1"/>
            <a:r>
              <a:rPr lang="en-US" smtClean="0">
                <a:solidFill>
                  <a:srgbClr val="00FF00"/>
                </a:solidFill>
                <a:latin typeface="Arial" charset="0"/>
              </a:rPr>
              <a:t>EMERGENCY CONTACT</a:t>
            </a:r>
          </a:p>
        </p:txBody>
      </p:sp>
      <p:sp>
        <p:nvSpPr>
          <p:cNvPr id="87042" name="Rectangle 3"/>
          <p:cNvSpPr>
            <a:spLocks noGrp="1" noChangeArrowheads="1"/>
          </p:cNvSpPr>
          <p:nvPr>
            <p:ph type="body" idx="1"/>
          </p:nvPr>
        </p:nvSpPr>
        <p:spPr>
          <a:xfrm>
            <a:off x="685800" y="762000"/>
            <a:ext cx="7772400" cy="5334000"/>
          </a:xfrm>
        </p:spPr>
        <p:txBody>
          <a:bodyPr/>
          <a:lstStyle/>
          <a:p>
            <a:pPr eaLnBrk="1" hangingPunct="1"/>
            <a:r>
              <a:rPr lang="en-US" smtClean="0">
                <a:solidFill>
                  <a:schemeClr val="bg1"/>
                </a:solidFill>
              </a:rPr>
              <a:t>Number will be given with departure packet</a:t>
            </a:r>
          </a:p>
          <a:p>
            <a:pPr eaLnBrk="1" hangingPunct="1">
              <a:buFontTx/>
              <a:buNone/>
            </a:pPr>
            <a:endParaRPr lang="en-US" smtClean="0">
              <a:solidFill>
                <a:schemeClr val="bg1"/>
              </a:solidFill>
            </a:endParaRPr>
          </a:p>
          <a:p>
            <a:pPr eaLnBrk="1" hangingPunct="1"/>
            <a:r>
              <a:rPr lang="en-US" smtClean="0">
                <a:solidFill>
                  <a:schemeClr val="bg1"/>
                </a:solidFill>
              </a:rPr>
              <a:t>Agent will answer from home after business hours</a:t>
            </a:r>
          </a:p>
          <a:p>
            <a:pPr eaLnBrk="1" hangingPunct="1">
              <a:buFontTx/>
              <a:buNone/>
            </a:pPr>
            <a:endParaRPr lang="en-US" smtClean="0">
              <a:solidFill>
                <a:schemeClr val="bg1"/>
              </a:solidFill>
            </a:endParaRPr>
          </a:p>
          <a:p>
            <a:pPr eaLnBrk="1" hangingPunct="1"/>
            <a:r>
              <a:rPr lang="en-US" smtClean="0">
                <a:solidFill>
                  <a:schemeClr val="bg1"/>
                </a:solidFill>
              </a:rPr>
              <a:t>Only use in case of TRUE emergency</a:t>
            </a:r>
          </a:p>
          <a:p>
            <a:pPr eaLnBrk="1" hangingPunct="1">
              <a:buFontTx/>
              <a:buNone/>
            </a:pPr>
            <a:endParaRPr lang="en-US" smtClean="0">
              <a:solidFill>
                <a:schemeClr val="bg1"/>
              </a:solidFill>
            </a:endParaRPr>
          </a:p>
          <a:p>
            <a:pPr eaLnBrk="1" hangingPunct="1"/>
            <a:r>
              <a:rPr lang="en-US" smtClean="0">
                <a:solidFill>
                  <a:schemeClr val="bg1"/>
                </a:solidFill>
              </a:rPr>
              <a:t>Agent will NOT be able to contact hosts of new arrangements or delays</a:t>
            </a:r>
          </a:p>
          <a:p>
            <a:pPr eaLnBrk="1" hangingPunct="1">
              <a:buFontTx/>
              <a:buNone/>
            </a:pPr>
            <a:endParaRPr lang="en-US" smtClean="0">
              <a:solidFill>
                <a:schemeClr val="bg1"/>
              </a:solidFill>
            </a:endParaRPr>
          </a:p>
          <a:p>
            <a:pPr eaLnBrk="1" hangingPunct="1"/>
            <a:endParaRPr lang="en-US" smtClean="0">
              <a:solidFill>
                <a:schemeClr val="bg1"/>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Grp="1" noChangeArrowheads="1"/>
          </p:cNvSpPr>
          <p:nvPr>
            <p:ph type="title"/>
          </p:nvPr>
        </p:nvSpPr>
        <p:spPr/>
        <p:txBody>
          <a:bodyPr/>
          <a:lstStyle/>
          <a:p>
            <a:pPr eaLnBrk="1" hangingPunct="1"/>
            <a:r>
              <a:rPr lang="en-US" smtClean="0">
                <a:solidFill>
                  <a:srgbClr val="00FF00"/>
                </a:solidFill>
                <a:latin typeface="Georgia" pitchFamily="18" charset="0"/>
              </a:rPr>
              <a:t>CUSTOMS &amp; IMMIGRATION</a:t>
            </a:r>
          </a:p>
        </p:txBody>
      </p:sp>
      <p:sp>
        <p:nvSpPr>
          <p:cNvPr id="88066" name="Rectangle 2"/>
          <p:cNvSpPr>
            <a:spLocks noGrp="1" noChangeArrowheads="1"/>
          </p:cNvSpPr>
          <p:nvPr>
            <p:ph type="body" sz="half" idx="1"/>
          </p:nvPr>
        </p:nvSpPr>
        <p:spPr>
          <a:xfrm>
            <a:off x="685800" y="1905000"/>
            <a:ext cx="3810000" cy="4572000"/>
          </a:xfrm>
        </p:spPr>
        <p:txBody>
          <a:bodyPr/>
          <a:lstStyle/>
          <a:p>
            <a:pPr eaLnBrk="1" hangingPunct="1"/>
            <a:r>
              <a:rPr lang="en-US" sz="2400" smtClean="0">
                <a:solidFill>
                  <a:schemeClr val="bg1"/>
                </a:solidFill>
                <a:latin typeface="Arial" charset="0"/>
              </a:rPr>
              <a:t>Keep passport and tickets in hand</a:t>
            </a:r>
          </a:p>
          <a:p>
            <a:pPr eaLnBrk="1" hangingPunct="1"/>
            <a:r>
              <a:rPr lang="en-US" sz="2400" smtClean="0">
                <a:solidFill>
                  <a:schemeClr val="bg1"/>
                </a:solidFill>
                <a:latin typeface="Arial" charset="0"/>
              </a:rPr>
              <a:t>Be sure your immigration card is completed </a:t>
            </a:r>
          </a:p>
          <a:p>
            <a:pPr eaLnBrk="1" hangingPunct="1"/>
            <a:r>
              <a:rPr lang="en-US" sz="2400" smtClean="0">
                <a:solidFill>
                  <a:schemeClr val="bg1"/>
                </a:solidFill>
                <a:latin typeface="Arial" charset="0"/>
              </a:rPr>
              <a:t>Answer questions to the best of your ability</a:t>
            </a:r>
          </a:p>
          <a:p>
            <a:pPr eaLnBrk="1" hangingPunct="1"/>
            <a:r>
              <a:rPr lang="en-US" sz="2400" smtClean="0">
                <a:solidFill>
                  <a:schemeClr val="bg1"/>
                </a:solidFill>
                <a:latin typeface="Arial" charset="0"/>
              </a:rPr>
              <a:t>All baggage, personal effects and persons are subject to search</a:t>
            </a:r>
          </a:p>
        </p:txBody>
      </p:sp>
      <p:pic>
        <p:nvPicPr>
          <p:cNvPr id="88067" name="Picture 5" descr="j0434139"/>
          <p:cNvPicPr>
            <a:picLocks noGrp="1" noChangeAspect="1" noChangeArrowheads="1"/>
          </p:cNvPicPr>
          <p:nvPr>
            <p:ph type="clipArt" sz="half" idx="2"/>
          </p:nvPr>
        </p:nvPicPr>
        <p:blipFill>
          <a:blip r:embed="rId3"/>
          <a:srcRect/>
          <a:stretch>
            <a:fillRect/>
          </a:stretch>
        </p:blipFill>
        <p:spPr>
          <a:xfrm>
            <a:off x="4419600" y="2133600"/>
            <a:ext cx="4724400" cy="3733800"/>
          </a:xfr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US" smtClean="0">
                <a:solidFill>
                  <a:srgbClr val="00FF00"/>
                </a:solidFill>
                <a:latin typeface="Georgia" pitchFamily="18" charset="0"/>
              </a:rPr>
              <a:t>RETURN INFORMATION</a:t>
            </a:r>
          </a:p>
        </p:txBody>
      </p:sp>
      <p:sp>
        <p:nvSpPr>
          <p:cNvPr id="90114" name="Rectangle 3"/>
          <p:cNvSpPr>
            <a:spLocks noGrp="1" noChangeArrowheads="1"/>
          </p:cNvSpPr>
          <p:nvPr>
            <p:ph type="body" idx="1"/>
          </p:nvPr>
        </p:nvSpPr>
        <p:spPr/>
        <p:txBody>
          <a:bodyPr/>
          <a:lstStyle/>
          <a:p>
            <a:pPr eaLnBrk="1" hangingPunct="1"/>
            <a:r>
              <a:rPr lang="en-US" smtClean="0">
                <a:solidFill>
                  <a:schemeClr val="bg1"/>
                </a:solidFill>
                <a:latin typeface="Arial" charset="0"/>
              </a:rPr>
              <a:t>Email sent to parents and students that contains:</a:t>
            </a:r>
          </a:p>
          <a:p>
            <a:pPr eaLnBrk="1" hangingPunct="1">
              <a:buFontTx/>
              <a:buNone/>
            </a:pPr>
            <a:endParaRPr lang="en-US" smtClean="0">
              <a:solidFill>
                <a:schemeClr val="bg1"/>
              </a:solidFill>
              <a:latin typeface="Arial" charset="0"/>
            </a:endParaRPr>
          </a:p>
          <a:p>
            <a:pPr lvl="1" eaLnBrk="1" hangingPunct="1"/>
            <a:r>
              <a:rPr lang="en-US" smtClean="0">
                <a:solidFill>
                  <a:schemeClr val="bg1"/>
                </a:solidFill>
                <a:latin typeface="Arial" charset="0"/>
              </a:rPr>
              <a:t>Return instructions</a:t>
            </a:r>
          </a:p>
          <a:p>
            <a:pPr lvl="1" eaLnBrk="1" hangingPunct="1">
              <a:buFontTx/>
              <a:buNone/>
            </a:pPr>
            <a:endParaRPr lang="en-US" smtClean="0">
              <a:solidFill>
                <a:schemeClr val="bg1"/>
              </a:solidFill>
              <a:latin typeface="Arial" charset="0"/>
            </a:endParaRPr>
          </a:p>
          <a:p>
            <a:pPr lvl="1" eaLnBrk="1" hangingPunct="1"/>
            <a:r>
              <a:rPr lang="en-US" smtClean="0">
                <a:solidFill>
                  <a:schemeClr val="bg1"/>
                </a:solidFill>
                <a:latin typeface="Arial" charset="0"/>
              </a:rPr>
              <a:t>Copy of Fare Rules</a:t>
            </a:r>
          </a:p>
          <a:p>
            <a:pPr eaLnBrk="1" hangingPunct="1">
              <a:buFontTx/>
              <a:buNone/>
            </a:pPr>
            <a:endParaRPr lang="en-US" smtClean="0">
              <a:solidFill>
                <a:schemeClr val="bg1"/>
              </a:solidFill>
              <a:latin typeface="Arial" charset="0"/>
            </a:endParaRPr>
          </a:p>
          <a:p>
            <a:pPr eaLnBrk="1" hangingPunct="1"/>
            <a:endParaRPr lang="en-US" smtClean="0">
              <a:solidFill>
                <a:schemeClr val="bg1"/>
              </a:solidFill>
              <a:latin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body" sz="half" idx="2"/>
          </p:nvPr>
        </p:nvSpPr>
        <p:spPr>
          <a:xfrm>
            <a:off x="4191000" y="1219200"/>
            <a:ext cx="4724400" cy="4876800"/>
          </a:xfrm>
        </p:spPr>
        <p:txBody>
          <a:bodyPr/>
          <a:lstStyle/>
          <a:p>
            <a:pPr eaLnBrk="1" hangingPunct="1"/>
            <a:r>
              <a:rPr lang="en-US" sz="2800" smtClean="0">
                <a:solidFill>
                  <a:schemeClr val="bg1"/>
                </a:solidFill>
                <a:latin typeface="Arial" charset="0"/>
              </a:rPr>
              <a:t>Go to our website: </a:t>
            </a:r>
            <a:r>
              <a:rPr lang="en-US" sz="2800" smtClean="0">
                <a:solidFill>
                  <a:schemeClr val="bg1"/>
                </a:solidFill>
                <a:latin typeface="Arial" charset="0"/>
                <a:hlinkClick r:id="rId4"/>
              </a:rPr>
              <a:t>www.bokoffkaplan.com</a:t>
            </a:r>
            <a:endParaRPr lang="en-US" sz="2800" smtClean="0">
              <a:solidFill>
                <a:schemeClr val="bg1"/>
              </a:solidFill>
              <a:latin typeface="Arial" charset="0"/>
            </a:endParaRPr>
          </a:p>
          <a:p>
            <a:pPr eaLnBrk="1" hangingPunct="1">
              <a:buFontTx/>
              <a:buNone/>
            </a:pPr>
            <a:endParaRPr lang="en-US" sz="2800" smtClean="0">
              <a:solidFill>
                <a:schemeClr val="bg1"/>
              </a:solidFill>
              <a:latin typeface="Arial" charset="0"/>
            </a:endParaRPr>
          </a:p>
          <a:p>
            <a:pPr eaLnBrk="1" hangingPunct="1"/>
            <a:r>
              <a:rPr lang="en-US" sz="2800" smtClean="0">
                <a:solidFill>
                  <a:schemeClr val="bg1"/>
                </a:solidFill>
                <a:latin typeface="Arial" charset="0"/>
              </a:rPr>
              <a:t>Click on the tab for “Youth Exchange”</a:t>
            </a:r>
          </a:p>
          <a:p>
            <a:pPr eaLnBrk="1" hangingPunct="1">
              <a:buFontTx/>
              <a:buNone/>
            </a:pPr>
            <a:endParaRPr lang="en-US" sz="2800" smtClean="0">
              <a:solidFill>
                <a:schemeClr val="bg1"/>
              </a:solidFill>
              <a:latin typeface="Arial" charset="0"/>
            </a:endParaRPr>
          </a:p>
          <a:p>
            <a:pPr eaLnBrk="1" hangingPunct="1"/>
            <a:r>
              <a:rPr lang="en-US" sz="2800" smtClean="0">
                <a:solidFill>
                  <a:schemeClr val="bg1"/>
                </a:solidFill>
                <a:latin typeface="Arial" charset="0"/>
              </a:rPr>
              <a:t>Click on the link for “Registration”</a:t>
            </a:r>
          </a:p>
          <a:p>
            <a:pPr eaLnBrk="1" hangingPunct="1"/>
            <a:endParaRPr lang="en-US" sz="2800" smtClean="0">
              <a:solidFill>
                <a:schemeClr val="bg1"/>
              </a:solidFill>
              <a:latin typeface="Arial" charset="0"/>
            </a:endParaRPr>
          </a:p>
          <a:p>
            <a:pPr eaLnBrk="1" hangingPunct="1"/>
            <a:endParaRPr lang="en-US" sz="2800" smtClean="0">
              <a:solidFill>
                <a:schemeClr val="bg1"/>
              </a:solidFill>
              <a:latin typeface="Arial" charset="0"/>
            </a:endParaRPr>
          </a:p>
        </p:txBody>
      </p:sp>
      <p:pic>
        <p:nvPicPr>
          <p:cNvPr id="27650" name="Picture 8" descr="MPj04223890000[1]"/>
          <p:cNvPicPr>
            <a:picLocks noGrp="1" noChangeAspect="1" noChangeArrowheads="1"/>
          </p:cNvPicPr>
          <p:nvPr>
            <p:ph sz="half" idx="1"/>
          </p:nvPr>
        </p:nvPicPr>
        <p:blipFill>
          <a:blip r:embed="rId5"/>
          <a:srcRect/>
          <a:stretch>
            <a:fillRect/>
          </a:stretch>
        </p:blipFill>
        <p:spPr>
          <a:xfrm>
            <a:off x="914400" y="1371600"/>
            <a:ext cx="2717800" cy="4038600"/>
          </a:xfrm>
        </p:spPr>
      </p:pic>
      <p:sp>
        <p:nvSpPr>
          <p:cNvPr id="27651" name="Rectangle 9"/>
          <p:cNvSpPr>
            <a:spLocks noGrp="1" noChangeArrowheads="1"/>
          </p:cNvSpPr>
          <p:nvPr>
            <p:ph type="title"/>
          </p:nvPr>
        </p:nvSpPr>
        <p:spPr>
          <a:xfrm>
            <a:off x="685800" y="0"/>
            <a:ext cx="7772400" cy="1143000"/>
          </a:xfrm>
        </p:spPr>
        <p:txBody>
          <a:bodyPr/>
          <a:lstStyle/>
          <a:p>
            <a:pPr eaLnBrk="1" hangingPunct="1"/>
            <a:r>
              <a:rPr lang="en-US" smtClean="0">
                <a:solidFill>
                  <a:srgbClr val="00FF00"/>
                </a:solidFill>
                <a:latin typeface="Georgia" pitchFamily="18" charset="0"/>
              </a:rPr>
              <a:t>HOW TO REGISTER</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3"/>
          <p:cNvSpPr>
            <a:spLocks noGrp="1" noChangeArrowheads="1"/>
          </p:cNvSpPr>
          <p:nvPr>
            <p:ph type="body" idx="1"/>
          </p:nvPr>
        </p:nvSpPr>
        <p:spPr>
          <a:xfrm>
            <a:off x="685800" y="1371600"/>
            <a:ext cx="7772400" cy="4724400"/>
          </a:xfrm>
        </p:spPr>
        <p:txBody>
          <a:bodyPr/>
          <a:lstStyle/>
          <a:p>
            <a:pPr algn="ctr" eaLnBrk="1" hangingPunct="1">
              <a:buFontTx/>
              <a:buNone/>
            </a:pPr>
            <a:r>
              <a:rPr lang="en-US" sz="2800" smtClean="0">
                <a:solidFill>
                  <a:schemeClr val="bg1"/>
                </a:solidFill>
                <a:latin typeface="Arial" charset="0"/>
              </a:rPr>
              <a:t>Discuss your options with:</a:t>
            </a:r>
          </a:p>
          <a:p>
            <a:pPr eaLnBrk="1" hangingPunct="1">
              <a:buFontTx/>
              <a:buNone/>
            </a:pPr>
            <a:endParaRPr lang="en-US" sz="2800" smtClean="0">
              <a:solidFill>
                <a:schemeClr val="bg1"/>
              </a:solidFill>
              <a:latin typeface="Arial" charset="0"/>
            </a:endParaRPr>
          </a:p>
          <a:p>
            <a:pPr lvl="1" eaLnBrk="1" hangingPunct="1"/>
            <a:r>
              <a:rPr lang="en-US" smtClean="0">
                <a:solidFill>
                  <a:schemeClr val="bg1"/>
                </a:solidFill>
                <a:latin typeface="Arial" charset="0"/>
              </a:rPr>
              <a:t>Your natural and host parents</a:t>
            </a:r>
          </a:p>
          <a:p>
            <a:pPr lvl="1" eaLnBrk="1" hangingPunct="1">
              <a:buFontTx/>
              <a:buNone/>
            </a:pPr>
            <a:endParaRPr lang="en-US" smtClean="0">
              <a:solidFill>
                <a:schemeClr val="bg1"/>
              </a:solidFill>
              <a:latin typeface="Arial" charset="0"/>
            </a:endParaRPr>
          </a:p>
          <a:p>
            <a:pPr lvl="1" eaLnBrk="1" hangingPunct="1"/>
            <a:r>
              <a:rPr lang="en-US" smtClean="0">
                <a:solidFill>
                  <a:schemeClr val="bg1"/>
                </a:solidFill>
                <a:latin typeface="Arial" charset="0"/>
              </a:rPr>
              <a:t>Your Rotary host club counselor and local Rotary Chair</a:t>
            </a:r>
          </a:p>
          <a:p>
            <a:pPr lvl="1" eaLnBrk="1" hangingPunct="1">
              <a:buFontTx/>
              <a:buNone/>
            </a:pPr>
            <a:endParaRPr lang="en-US" smtClean="0">
              <a:solidFill>
                <a:schemeClr val="bg1"/>
              </a:solidFill>
              <a:latin typeface="Arial" charset="0"/>
            </a:endParaRPr>
          </a:p>
          <a:p>
            <a:pPr lvl="1" eaLnBrk="1" hangingPunct="1"/>
            <a:r>
              <a:rPr lang="en-US" smtClean="0">
                <a:solidFill>
                  <a:schemeClr val="bg1"/>
                </a:solidFill>
                <a:latin typeface="Arial" charset="0"/>
              </a:rPr>
              <a:t>A host school official</a:t>
            </a:r>
          </a:p>
        </p:txBody>
      </p:sp>
      <p:sp>
        <p:nvSpPr>
          <p:cNvPr id="92162" name="Rectangle 5"/>
          <p:cNvSpPr>
            <a:spLocks noGrp="1" noChangeArrowheads="1"/>
          </p:cNvSpPr>
          <p:nvPr>
            <p:ph type="title"/>
          </p:nvPr>
        </p:nvSpPr>
        <p:spPr>
          <a:xfrm>
            <a:off x="533400" y="0"/>
            <a:ext cx="7772400" cy="1143000"/>
          </a:xfrm>
        </p:spPr>
        <p:txBody>
          <a:bodyPr/>
          <a:lstStyle/>
          <a:p>
            <a:pPr eaLnBrk="1" hangingPunct="1"/>
            <a:r>
              <a:rPr lang="en-US" smtClean="0">
                <a:solidFill>
                  <a:srgbClr val="00FF00"/>
                </a:solidFill>
                <a:latin typeface="Georgia" pitchFamily="18" charset="0"/>
              </a:rPr>
              <a:t>HOW TO DETERMINE A RETURN DATE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762000" y="304800"/>
            <a:ext cx="7772400" cy="5791200"/>
          </a:xfrm>
        </p:spPr>
        <p:txBody>
          <a:bodyPr/>
          <a:lstStyle/>
          <a:p>
            <a:pPr eaLnBrk="1" hangingPunct="1"/>
            <a:r>
              <a:rPr lang="en-US" smtClean="0">
                <a:solidFill>
                  <a:srgbClr val="FF0000"/>
                </a:solidFill>
                <a:latin typeface="Georgia" pitchFamily="18" charset="0"/>
              </a:rPr>
              <a:t>CONTACT BOKOFF KAPLAN TRAVEL BY </a:t>
            </a:r>
            <a:br>
              <a:rPr lang="en-US" smtClean="0">
                <a:solidFill>
                  <a:srgbClr val="FF0000"/>
                </a:solidFill>
                <a:latin typeface="Georgia" pitchFamily="18" charset="0"/>
              </a:rPr>
            </a:br>
            <a:r>
              <a:rPr lang="en-US" i="1" smtClean="0">
                <a:solidFill>
                  <a:srgbClr val="FF0000"/>
                </a:solidFill>
                <a:latin typeface="Georgia" pitchFamily="18" charset="0"/>
              </a:rPr>
              <a:t>FEBRUARY 15</a:t>
            </a:r>
            <a:r>
              <a:rPr lang="en-US" i="1" baseline="30000" smtClean="0">
                <a:solidFill>
                  <a:srgbClr val="FF0000"/>
                </a:solidFill>
                <a:latin typeface="Georgia" pitchFamily="18" charset="0"/>
              </a:rPr>
              <a:t>TH,  </a:t>
            </a:r>
            <a:r>
              <a:rPr lang="en-US" smtClean="0">
                <a:solidFill>
                  <a:srgbClr val="FF0000"/>
                </a:solidFill>
                <a:latin typeface="Georgia" pitchFamily="18" charset="0"/>
              </a:rPr>
              <a:t> 2011</a:t>
            </a:r>
            <a:br>
              <a:rPr lang="en-US" smtClean="0">
                <a:solidFill>
                  <a:srgbClr val="FF0000"/>
                </a:solidFill>
                <a:latin typeface="Georgia" pitchFamily="18" charset="0"/>
              </a:rPr>
            </a:br>
            <a:r>
              <a:rPr lang="en-US" smtClean="0">
                <a:solidFill>
                  <a:srgbClr val="FF0000"/>
                </a:solidFill>
                <a:latin typeface="Georgia" pitchFamily="18" charset="0"/>
              </a:rPr>
              <a:t>WITH A RANGE OF ACCEPTABLE RETURN DATES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685800" y="0"/>
            <a:ext cx="7772400" cy="685800"/>
          </a:xfrm>
        </p:spPr>
        <p:txBody>
          <a:bodyPr/>
          <a:lstStyle/>
          <a:p>
            <a:pPr eaLnBrk="1" hangingPunct="1"/>
            <a:r>
              <a:rPr lang="en-US" smtClean="0">
                <a:solidFill>
                  <a:srgbClr val="00FF00"/>
                </a:solidFill>
                <a:latin typeface="Georgia" pitchFamily="18" charset="0"/>
              </a:rPr>
              <a:t>1-800-888-5275</a:t>
            </a:r>
          </a:p>
        </p:txBody>
      </p:sp>
      <p:sp>
        <p:nvSpPr>
          <p:cNvPr id="96258" name="Rectangle 3"/>
          <p:cNvSpPr>
            <a:spLocks noGrp="1" noChangeArrowheads="1"/>
          </p:cNvSpPr>
          <p:nvPr>
            <p:ph type="body" idx="1"/>
          </p:nvPr>
        </p:nvSpPr>
        <p:spPr>
          <a:xfrm>
            <a:off x="762000" y="0"/>
            <a:ext cx="7696200" cy="6858000"/>
          </a:xfrm>
        </p:spPr>
        <p:txBody>
          <a:bodyPr/>
          <a:lstStyle/>
          <a:p>
            <a:pPr algn="ctr" eaLnBrk="1" hangingPunct="1">
              <a:buFontTx/>
              <a:buNone/>
            </a:pPr>
            <a:endParaRPr lang="en-US" smtClean="0">
              <a:solidFill>
                <a:srgbClr val="FF0000"/>
              </a:solidFill>
            </a:endParaRPr>
          </a:p>
          <a:p>
            <a:pPr algn="ctr" eaLnBrk="1" hangingPunct="1">
              <a:buFontTx/>
              <a:buNone/>
            </a:pPr>
            <a:r>
              <a:rPr lang="en-US" smtClean="0">
                <a:solidFill>
                  <a:srgbClr val="FF0000"/>
                </a:solidFill>
              </a:rPr>
              <a:t>Sheila Lorson, Manager</a:t>
            </a:r>
          </a:p>
          <a:p>
            <a:pPr algn="ctr" eaLnBrk="1" hangingPunct="1">
              <a:buFontTx/>
              <a:buNone/>
            </a:pPr>
            <a:r>
              <a:rPr lang="en-US" smtClean="0">
                <a:solidFill>
                  <a:schemeClr val="bg1"/>
                </a:solidFill>
                <a:hlinkClick r:id="rId2"/>
              </a:rPr>
              <a:t>sheilal@bokoffkaplan.com</a:t>
            </a:r>
            <a:endParaRPr lang="en-US" smtClean="0">
              <a:solidFill>
                <a:schemeClr val="bg1"/>
              </a:solidFill>
            </a:endParaRPr>
          </a:p>
          <a:p>
            <a:pPr algn="ctr" eaLnBrk="1" hangingPunct="1">
              <a:buFontTx/>
              <a:buNone/>
            </a:pPr>
            <a:r>
              <a:rPr lang="en-US" smtClean="0">
                <a:solidFill>
                  <a:schemeClr val="bg1"/>
                </a:solidFill>
              </a:rPr>
              <a:t>Extension 108</a:t>
            </a:r>
          </a:p>
          <a:p>
            <a:pPr algn="ctr" eaLnBrk="1" hangingPunct="1">
              <a:buFontTx/>
              <a:buNone/>
            </a:pPr>
            <a:r>
              <a:rPr lang="en-US" smtClean="0">
                <a:solidFill>
                  <a:srgbClr val="FF0000"/>
                </a:solidFill>
              </a:rPr>
              <a:t>Sabrina Burgett, Travel Consultant</a:t>
            </a:r>
          </a:p>
          <a:p>
            <a:pPr algn="ctr" eaLnBrk="1" hangingPunct="1">
              <a:buFontTx/>
              <a:buNone/>
            </a:pPr>
            <a:r>
              <a:rPr lang="en-US" smtClean="0">
                <a:solidFill>
                  <a:schemeClr val="bg1"/>
                </a:solidFill>
                <a:hlinkClick r:id="rId3"/>
              </a:rPr>
              <a:t>sabrinab@bokoffkaplan.com</a:t>
            </a:r>
            <a:endParaRPr lang="en-US" smtClean="0">
              <a:solidFill>
                <a:schemeClr val="bg1"/>
              </a:solidFill>
            </a:endParaRPr>
          </a:p>
          <a:p>
            <a:pPr algn="ctr" eaLnBrk="1" hangingPunct="1">
              <a:buFontTx/>
              <a:buNone/>
            </a:pPr>
            <a:r>
              <a:rPr lang="en-US" smtClean="0">
                <a:solidFill>
                  <a:schemeClr val="bg1"/>
                </a:solidFill>
              </a:rPr>
              <a:t>Extension 107</a:t>
            </a:r>
          </a:p>
          <a:p>
            <a:pPr algn="ctr" eaLnBrk="1" hangingPunct="1">
              <a:buFontTx/>
              <a:buNone/>
            </a:pPr>
            <a:r>
              <a:rPr lang="en-US" smtClean="0">
                <a:solidFill>
                  <a:srgbClr val="FF0000"/>
                </a:solidFill>
              </a:rPr>
              <a:t>Theresa Bryan, Travel Consultant</a:t>
            </a:r>
          </a:p>
          <a:p>
            <a:pPr algn="ctr" eaLnBrk="1" hangingPunct="1">
              <a:buFontTx/>
              <a:buNone/>
            </a:pPr>
            <a:r>
              <a:rPr lang="en-US" smtClean="0">
                <a:solidFill>
                  <a:schemeClr val="bg1"/>
                </a:solidFill>
                <a:hlinkClick r:id="rId4"/>
              </a:rPr>
              <a:t>theresab@bokoffkaplan.com</a:t>
            </a:r>
            <a:endParaRPr lang="en-US" smtClean="0">
              <a:solidFill>
                <a:schemeClr val="bg1"/>
              </a:solidFill>
            </a:endParaRPr>
          </a:p>
          <a:p>
            <a:pPr algn="ctr" eaLnBrk="1" hangingPunct="1">
              <a:buFontTx/>
              <a:buNone/>
            </a:pPr>
            <a:r>
              <a:rPr lang="en-US" smtClean="0">
                <a:solidFill>
                  <a:schemeClr val="bg1"/>
                </a:solidFill>
              </a:rPr>
              <a:t>Extension 106</a:t>
            </a:r>
          </a:p>
          <a:p>
            <a:pPr algn="ctr" eaLnBrk="1" hangingPunct="1">
              <a:buFontTx/>
              <a:buNone/>
            </a:pPr>
            <a:endParaRPr lang="en-US" smtClean="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mtClean="0">
                <a:solidFill>
                  <a:srgbClr val="00FF00"/>
                </a:solidFill>
                <a:latin typeface="Arial" charset="0"/>
              </a:rPr>
              <a:t>REGISTRATION DEADLINES</a:t>
            </a:r>
          </a:p>
        </p:txBody>
      </p:sp>
      <p:sp>
        <p:nvSpPr>
          <p:cNvPr id="29698" name="Rectangle 3"/>
          <p:cNvSpPr>
            <a:spLocks noGrp="1" noChangeArrowheads="1"/>
          </p:cNvSpPr>
          <p:nvPr>
            <p:ph type="body" idx="1"/>
          </p:nvPr>
        </p:nvSpPr>
        <p:spPr/>
        <p:txBody>
          <a:bodyPr/>
          <a:lstStyle/>
          <a:p>
            <a:pPr eaLnBrk="1" hangingPunct="1"/>
            <a:r>
              <a:rPr lang="en-US" smtClean="0">
                <a:solidFill>
                  <a:schemeClr val="bg1"/>
                </a:solidFill>
                <a:latin typeface="Arial" charset="0"/>
              </a:rPr>
              <a:t>BEFORE APRIL 1</a:t>
            </a:r>
            <a:r>
              <a:rPr lang="en-US" baseline="30000" smtClean="0">
                <a:solidFill>
                  <a:schemeClr val="bg1"/>
                </a:solidFill>
                <a:latin typeface="Arial" charset="0"/>
              </a:rPr>
              <a:t>ST</a:t>
            </a:r>
            <a:r>
              <a:rPr lang="en-US" smtClean="0">
                <a:solidFill>
                  <a:schemeClr val="bg1"/>
                </a:solidFill>
                <a:latin typeface="Arial" charset="0"/>
              </a:rPr>
              <a:t>:  </a:t>
            </a:r>
            <a:r>
              <a:rPr lang="en-US" smtClean="0">
                <a:solidFill>
                  <a:srgbClr val="FF0000"/>
                </a:solidFill>
                <a:latin typeface="Arial" charset="0"/>
              </a:rPr>
              <a:t>$115.00</a:t>
            </a:r>
          </a:p>
          <a:p>
            <a:pPr eaLnBrk="1" hangingPunct="1">
              <a:buFontTx/>
              <a:buNone/>
            </a:pPr>
            <a:endParaRPr lang="en-US" smtClean="0">
              <a:solidFill>
                <a:srgbClr val="FF0000"/>
              </a:solidFill>
              <a:latin typeface="Arial" charset="0"/>
            </a:endParaRPr>
          </a:p>
          <a:p>
            <a:pPr eaLnBrk="1" hangingPunct="1"/>
            <a:r>
              <a:rPr lang="en-US" smtClean="0">
                <a:solidFill>
                  <a:schemeClr val="bg1"/>
                </a:solidFill>
                <a:latin typeface="Arial" charset="0"/>
              </a:rPr>
              <a:t>APRIL 2</a:t>
            </a:r>
            <a:r>
              <a:rPr lang="en-US" baseline="30000" smtClean="0">
                <a:solidFill>
                  <a:schemeClr val="bg1"/>
                </a:solidFill>
                <a:latin typeface="Arial" charset="0"/>
              </a:rPr>
              <a:t>ND</a:t>
            </a:r>
            <a:r>
              <a:rPr lang="en-US" smtClean="0">
                <a:solidFill>
                  <a:schemeClr val="bg1"/>
                </a:solidFill>
                <a:latin typeface="Arial" charset="0"/>
              </a:rPr>
              <a:t> UNTIL JUNE 30</a:t>
            </a:r>
            <a:r>
              <a:rPr lang="en-US" baseline="30000" smtClean="0">
                <a:solidFill>
                  <a:schemeClr val="bg1"/>
                </a:solidFill>
                <a:latin typeface="Arial" charset="0"/>
              </a:rPr>
              <a:t>TH</a:t>
            </a:r>
            <a:r>
              <a:rPr lang="en-US" smtClean="0">
                <a:solidFill>
                  <a:schemeClr val="bg1"/>
                </a:solidFill>
                <a:latin typeface="Arial" charset="0"/>
              </a:rPr>
              <a:t>:</a:t>
            </a:r>
            <a:r>
              <a:rPr lang="en-US" smtClean="0">
                <a:solidFill>
                  <a:srgbClr val="FF0000"/>
                </a:solidFill>
                <a:latin typeface="Arial" charset="0"/>
              </a:rPr>
              <a:t>  $170.00</a:t>
            </a:r>
          </a:p>
          <a:p>
            <a:pPr eaLnBrk="1" hangingPunct="1"/>
            <a:endParaRPr lang="en-US" smtClean="0">
              <a:solidFill>
                <a:srgbClr val="FF0000"/>
              </a:solidFill>
              <a:latin typeface="Arial" charset="0"/>
            </a:endParaRPr>
          </a:p>
          <a:p>
            <a:pPr eaLnBrk="1" hangingPunct="1"/>
            <a:r>
              <a:rPr lang="en-US" smtClean="0">
                <a:solidFill>
                  <a:schemeClr val="bg1"/>
                </a:solidFill>
                <a:latin typeface="Arial" charset="0"/>
              </a:rPr>
              <a:t>AFTER JULY 1</a:t>
            </a:r>
            <a:r>
              <a:rPr lang="en-US" baseline="30000" smtClean="0">
                <a:solidFill>
                  <a:schemeClr val="bg1"/>
                </a:solidFill>
                <a:latin typeface="Arial" charset="0"/>
              </a:rPr>
              <a:t>ST</a:t>
            </a:r>
            <a:r>
              <a:rPr lang="en-US" smtClean="0">
                <a:solidFill>
                  <a:schemeClr val="bg1"/>
                </a:solidFill>
                <a:latin typeface="Arial" charset="0"/>
              </a:rPr>
              <a:t>:</a:t>
            </a:r>
            <a:r>
              <a:rPr lang="en-US" smtClean="0">
                <a:solidFill>
                  <a:srgbClr val="FF0000"/>
                </a:solidFill>
                <a:latin typeface="Arial" charset="0"/>
              </a:rPr>
              <a:t>  $220.00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5"/>
          <p:cNvSpPr txBox="1">
            <a:spLocks noChangeArrowheads="1"/>
          </p:cNvSpPr>
          <p:nvPr/>
        </p:nvSpPr>
        <p:spPr bwMode="auto">
          <a:xfrm>
            <a:off x="990600" y="449263"/>
            <a:ext cx="533400" cy="457200"/>
          </a:xfrm>
          <a:prstGeom prst="rect">
            <a:avLst/>
          </a:prstGeom>
          <a:noFill/>
          <a:ln w="9525">
            <a:noFill/>
            <a:miter lim="800000"/>
            <a:headEnd/>
            <a:tailEnd/>
          </a:ln>
        </p:spPr>
        <p:txBody>
          <a:bodyPr>
            <a:spAutoFit/>
          </a:bodyPr>
          <a:lstStyle/>
          <a:p>
            <a:pPr>
              <a:spcBef>
                <a:spcPct val="50000"/>
              </a:spcBef>
            </a:pPr>
            <a:endParaRPr lang="en-US" sz="2400" b="0">
              <a:latin typeface="Times New Roman" pitchFamily="18" charset="0"/>
            </a:endParaRPr>
          </a:p>
        </p:txBody>
      </p:sp>
      <p:sp>
        <p:nvSpPr>
          <p:cNvPr id="30722" name="Text Box 6"/>
          <p:cNvSpPr txBox="1">
            <a:spLocks noChangeArrowheads="1"/>
          </p:cNvSpPr>
          <p:nvPr/>
        </p:nvSpPr>
        <p:spPr bwMode="auto">
          <a:xfrm>
            <a:off x="381000" y="228600"/>
            <a:ext cx="8382000" cy="1006475"/>
          </a:xfrm>
          <a:prstGeom prst="rect">
            <a:avLst/>
          </a:prstGeom>
          <a:noFill/>
          <a:ln w="9525">
            <a:noFill/>
            <a:miter lim="800000"/>
            <a:headEnd/>
            <a:tailEnd/>
          </a:ln>
        </p:spPr>
        <p:txBody>
          <a:bodyPr>
            <a:spAutoFit/>
          </a:bodyPr>
          <a:lstStyle/>
          <a:p>
            <a:pPr algn="ctr">
              <a:spcBef>
                <a:spcPct val="50000"/>
              </a:spcBef>
            </a:pPr>
            <a:r>
              <a:rPr lang="en-US" sz="6000" b="0">
                <a:solidFill>
                  <a:srgbClr val="00FF00"/>
                </a:solidFill>
                <a:latin typeface="Georgia" pitchFamily="18" charset="0"/>
              </a:rPr>
              <a:t>WHAT IS A VISA?</a:t>
            </a:r>
          </a:p>
        </p:txBody>
      </p:sp>
      <p:pic>
        <p:nvPicPr>
          <p:cNvPr id="30723" name="Picture 15" descr="MPj04221030000[1]"/>
          <p:cNvPicPr>
            <a:picLocks noGrp="1" noChangeAspect="1" noChangeArrowheads="1"/>
          </p:cNvPicPr>
          <p:nvPr>
            <p:ph sz="half" idx="1"/>
          </p:nvPr>
        </p:nvPicPr>
        <p:blipFill>
          <a:blip r:embed="rId3"/>
          <a:srcRect/>
          <a:stretch>
            <a:fillRect/>
          </a:stretch>
        </p:blipFill>
        <p:spPr>
          <a:xfrm>
            <a:off x="304800" y="1752600"/>
            <a:ext cx="2744788" cy="4114800"/>
          </a:xfrm>
        </p:spPr>
      </p:pic>
      <p:sp>
        <p:nvSpPr>
          <p:cNvPr id="30724" name="Text Box 17"/>
          <p:cNvSpPr txBox="1">
            <a:spLocks noChangeArrowheads="1"/>
          </p:cNvSpPr>
          <p:nvPr/>
        </p:nvSpPr>
        <p:spPr bwMode="auto">
          <a:xfrm>
            <a:off x="3810000" y="1295400"/>
            <a:ext cx="4038600" cy="4486275"/>
          </a:xfrm>
          <a:prstGeom prst="rect">
            <a:avLst/>
          </a:prstGeom>
          <a:noFill/>
          <a:ln w="9525">
            <a:noFill/>
            <a:miter lim="800000"/>
            <a:headEnd/>
            <a:tailEnd/>
          </a:ln>
        </p:spPr>
        <p:txBody>
          <a:bodyPr>
            <a:spAutoFit/>
          </a:bodyPr>
          <a:lstStyle/>
          <a:p>
            <a:pPr>
              <a:spcBef>
                <a:spcPct val="50000"/>
              </a:spcBef>
            </a:pPr>
            <a:r>
              <a:rPr lang="en-US" sz="3600">
                <a:solidFill>
                  <a:schemeClr val="bg1"/>
                </a:solidFill>
              </a:rPr>
              <a:t>A visa is official permission from a foreign government to enter that country and stay for a specified period of time</a:t>
            </a:r>
            <a:r>
              <a:rPr lang="en-US" sz="2400">
                <a:solidFill>
                  <a:schemeClr val="bg1"/>
                </a:solidFill>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1"/>
          </p:nvPr>
        </p:nvSpPr>
        <p:spPr>
          <a:xfrm>
            <a:off x="609600" y="1219200"/>
            <a:ext cx="7772400" cy="6324600"/>
          </a:xfrm>
        </p:spPr>
        <p:txBody>
          <a:bodyPr/>
          <a:lstStyle/>
          <a:p>
            <a:pPr eaLnBrk="1" hangingPunct="1"/>
            <a:r>
              <a:rPr lang="en-US" smtClean="0">
                <a:solidFill>
                  <a:schemeClr val="bg1"/>
                </a:solidFill>
                <a:latin typeface="Arial" charset="0"/>
              </a:rPr>
              <a:t>Requirements vary country by country and consulate by consulate</a:t>
            </a:r>
          </a:p>
          <a:p>
            <a:pPr eaLnBrk="1" hangingPunct="1">
              <a:buFontTx/>
              <a:buNone/>
            </a:pPr>
            <a:endParaRPr lang="en-US" smtClean="0">
              <a:solidFill>
                <a:schemeClr val="bg1"/>
              </a:solidFill>
              <a:latin typeface="Arial" charset="0"/>
            </a:endParaRPr>
          </a:p>
          <a:p>
            <a:pPr eaLnBrk="1" hangingPunct="1"/>
            <a:r>
              <a:rPr lang="en-US" smtClean="0">
                <a:solidFill>
                  <a:schemeClr val="bg1"/>
                </a:solidFill>
                <a:latin typeface="Arial" charset="0"/>
              </a:rPr>
              <a:t>Consulates have the ability to change visa requirements and fees at any time</a:t>
            </a:r>
          </a:p>
          <a:p>
            <a:pPr eaLnBrk="1" hangingPunct="1">
              <a:buFontTx/>
              <a:buNone/>
            </a:pPr>
            <a:endParaRPr lang="en-US" smtClean="0">
              <a:solidFill>
                <a:schemeClr val="bg1"/>
              </a:solidFill>
              <a:latin typeface="Arial" charset="0"/>
            </a:endParaRPr>
          </a:p>
          <a:p>
            <a:pPr eaLnBrk="1" hangingPunct="1"/>
            <a:r>
              <a:rPr lang="en-US" smtClean="0">
                <a:solidFill>
                  <a:schemeClr val="bg1"/>
                </a:solidFill>
                <a:latin typeface="Arial" charset="0"/>
              </a:rPr>
              <a:t>Send us documents as you complete them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228600"/>
            <a:ext cx="7772400" cy="1066800"/>
          </a:xfrm>
        </p:spPr>
        <p:txBody>
          <a:bodyPr/>
          <a:lstStyle/>
          <a:p>
            <a:pPr eaLnBrk="1" hangingPunct="1"/>
            <a:r>
              <a:rPr lang="en-US" smtClean="0">
                <a:solidFill>
                  <a:srgbClr val="00FF00"/>
                </a:solidFill>
                <a:latin typeface="Georgia" pitchFamily="18" charset="0"/>
              </a:rPr>
              <a:t>PERSONAL  APPEARANCES</a:t>
            </a:r>
            <a:r>
              <a:rPr lang="en-US" smtClean="0">
                <a:solidFill>
                  <a:srgbClr val="FF0000"/>
                </a:solidFill>
                <a:latin typeface="Georgia" pitchFamily="18" charset="0"/>
              </a:rPr>
              <a:t> </a:t>
            </a:r>
          </a:p>
        </p:txBody>
      </p:sp>
      <p:sp>
        <p:nvSpPr>
          <p:cNvPr id="34818" name="Rectangle 3"/>
          <p:cNvSpPr>
            <a:spLocks noGrp="1" noChangeArrowheads="1"/>
          </p:cNvSpPr>
          <p:nvPr>
            <p:ph type="body" idx="1"/>
          </p:nvPr>
        </p:nvSpPr>
        <p:spPr>
          <a:xfrm>
            <a:off x="685800" y="2133600"/>
            <a:ext cx="7772400" cy="3962400"/>
          </a:xfrm>
        </p:spPr>
        <p:txBody>
          <a:bodyPr/>
          <a:lstStyle/>
          <a:p>
            <a:pPr eaLnBrk="1" hangingPunct="1"/>
            <a:r>
              <a:rPr lang="en-US" sz="2800" smtClean="0">
                <a:solidFill>
                  <a:schemeClr val="bg1"/>
                </a:solidFill>
                <a:latin typeface="Georgia" pitchFamily="18" charset="0"/>
              </a:rPr>
              <a:t>May be requested at any time</a:t>
            </a:r>
          </a:p>
          <a:p>
            <a:pPr eaLnBrk="1" hangingPunct="1">
              <a:buFontTx/>
              <a:buNone/>
            </a:pPr>
            <a:endParaRPr lang="en-US" sz="2800" smtClean="0">
              <a:solidFill>
                <a:schemeClr val="bg1"/>
              </a:solidFill>
              <a:latin typeface="Georgia" pitchFamily="18" charset="0"/>
            </a:endParaRPr>
          </a:p>
          <a:p>
            <a:pPr eaLnBrk="1" hangingPunct="1"/>
            <a:r>
              <a:rPr lang="en-US" sz="2800" smtClean="0">
                <a:solidFill>
                  <a:schemeClr val="bg1"/>
                </a:solidFill>
                <a:latin typeface="Georgia" pitchFamily="18" charset="0"/>
              </a:rPr>
              <a:t>Photocopies of all documents must be sent to Bokoff Kaplan Travel prior to visit</a:t>
            </a:r>
          </a:p>
          <a:p>
            <a:pPr eaLnBrk="1" hangingPunct="1">
              <a:buFontTx/>
              <a:buNone/>
            </a:pPr>
            <a:endParaRPr lang="en-US" sz="2800" smtClean="0">
              <a:solidFill>
                <a:schemeClr val="bg1"/>
              </a:solidFill>
              <a:latin typeface="Georgia" pitchFamily="18" charset="0"/>
            </a:endParaRPr>
          </a:p>
          <a:p>
            <a:pPr eaLnBrk="1" hangingPunct="1"/>
            <a:r>
              <a:rPr lang="en-US" sz="2800" smtClean="0">
                <a:solidFill>
                  <a:schemeClr val="bg1"/>
                </a:solidFill>
                <a:latin typeface="Georgia" pitchFamily="18" charset="0"/>
              </a:rPr>
              <a:t>Under 18 must be accompanied by at least one parent</a:t>
            </a:r>
          </a:p>
          <a:p>
            <a:pPr eaLnBrk="1" hangingPunct="1">
              <a:buFontTx/>
              <a:buNone/>
            </a:pPr>
            <a:endParaRPr lang="en-US" smtClean="0">
              <a:solidFill>
                <a:schemeClr val="bg1"/>
              </a:solidFill>
              <a:latin typeface="Georgia" pitchFamily="18" charset="0"/>
            </a:endParaRPr>
          </a:p>
        </p:txBody>
      </p:sp>
      <p:pic>
        <p:nvPicPr>
          <p:cNvPr id="34819" name="Picture 2" descr="C:\Documents and Settings\Sheila Lorson\Local Settings\Temporary Internet Files\Content.IE5\7T2RGCA9\MPj04424320000[1].jpg"/>
          <p:cNvPicPr>
            <a:picLocks noChangeAspect="1" noChangeArrowheads="1"/>
          </p:cNvPicPr>
          <p:nvPr/>
        </p:nvPicPr>
        <p:blipFill>
          <a:blip r:embed="rId3"/>
          <a:srcRect/>
          <a:stretch>
            <a:fillRect/>
          </a:stretch>
        </p:blipFill>
        <p:spPr bwMode="auto">
          <a:xfrm>
            <a:off x="2743200" y="609600"/>
            <a:ext cx="3352800"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mtClean="0">
                <a:solidFill>
                  <a:srgbClr val="00FF00"/>
                </a:solidFill>
                <a:latin typeface="Georgia" pitchFamily="18" charset="0"/>
              </a:rPr>
              <a:t>RECEIVING DOCUMENTS ONLINE</a:t>
            </a:r>
          </a:p>
        </p:txBody>
      </p:sp>
      <p:sp>
        <p:nvSpPr>
          <p:cNvPr id="36866" name="Rectangle 3"/>
          <p:cNvSpPr>
            <a:spLocks noGrp="1" noChangeArrowheads="1"/>
          </p:cNvSpPr>
          <p:nvPr>
            <p:ph type="body" idx="1"/>
          </p:nvPr>
        </p:nvSpPr>
        <p:spPr/>
        <p:txBody>
          <a:bodyPr/>
          <a:lstStyle/>
          <a:p>
            <a:pPr eaLnBrk="1" hangingPunct="1"/>
            <a:r>
              <a:rPr lang="en-US" smtClean="0">
                <a:solidFill>
                  <a:schemeClr val="bg1"/>
                </a:solidFill>
                <a:latin typeface="Georgia" pitchFamily="18" charset="0"/>
              </a:rPr>
              <a:t>Email with individual username and password will be sent after student registers online</a:t>
            </a:r>
          </a:p>
          <a:p>
            <a:pPr eaLnBrk="1" hangingPunct="1">
              <a:buFontTx/>
              <a:buNone/>
            </a:pPr>
            <a:endParaRPr lang="en-US" smtClean="0">
              <a:solidFill>
                <a:schemeClr val="bg1"/>
              </a:solidFill>
              <a:latin typeface="Georgia" pitchFamily="18" charset="0"/>
            </a:endParaRPr>
          </a:p>
          <a:p>
            <a:pPr eaLnBrk="1" hangingPunct="1"/>
            <a:r>
              <a:rPr lang="en-US" smtClean="0">
                <a:solidFill>
                  <a:schemeClr val="bg1"/>
                </a:solidFill>
                <a:latin typeface="Georgia" pitchFamily="18" charset="0"/>
              </a:rPr>
              <a:t>CHECK YOUR ACCOUNT OFTEN FOR UPDATES</a:t>
            </a:r>
          </a:p>
          <a:p>
            <a:pPr eaLnBrk="1" hangingPunct="1"/>
            <a:endParaRPr lang="en-US" smtClean="0">
              <a:solidFill>
                <a:schemeClr val="bg1"/>
              </a:solidFill>
              <a:latin typeface="Georgia"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docProps/app.xml><?xml version="1.0" encoding="utf-8"?>
<Properties xmlns="http://schemas.openxmlformats.org/officeDocument/2006/extended-properties" xmlns:vt="http://schemas.openxmlformats.org/officeDocument/2006/docPropsVTypes">
  <TotalTime>14875</TotalTime>
  <Words>3371</Words>
  <Application>Microsoft Office PowerPoint</Application>
  <PresentationFormat>On-screen Show (4:3)</PresentationFormat>
  <Paragraphs>334</Paragraphs>
  <Slides>42</Slides>
  <Notes>32</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42</vt:i4>
      </vt:variant>
    </vt:vector>
  </HeadingPairs>
  <TitlesOfParts>
    <vt:vector size="46" baseType="lpstr">
      <vt:lpstr>Arial</vt:lpstr>
      <vt:lpstr>Times New Roman</vt:lpstr>
      <vt:lpstr>Georgia</vt:lpstr>
      <vt:lpstr>Default Design</vt:lpstr>
      <vt:lpstr>Slide 1</vt:lpstr>
      <vt:lpstr>ABOUT OUR AGENCY AND THE ROTARY DEPARTMENT</vt:lpstr>
      <vt:lpstr>SERVICES PROVIDED TO ROTARY STUDENTS </vt:lpstr>
      <vt:lpstr>HOW TO REGISTER</vt:lpstr>
      <vt:lpstr>REGISTRATION DEADLINES</vt:lpstr>
      <vt:lpstr>Slide 6</vt:lpstr>
      <vt:lpstr>Slide 7</vt:lpstr>
      <vt:lpstr>PERSONAL  APPEARANCES </vt:lpstr>
      <vt:lpstr>RECEIVING DOCUMENTS ONLINE</vt:lpstr>
      <vt:lpstr>Slide 10</vt:lpstr>
      <vt:lpstr>COMPLETING DOCUMENTS</vt:lpstr>
      <vt:lpstr>DOCUMENTS</vt:lpstr>
      <vt:lpstr>Slide 13</vt:lpstr>
      <vt:lpstr>ADHERE TO DEADLINES!</vt:lpstr>
      <vt:lpstr>PASSPORT</vt:lpstr>
      <vt:lpstr>PASSPORTS</vt:lpstr>
      <vt:lpstr>VISA APPLICATION PHOTOS</vt:lpstr>
      <vt:lpstr>APPLICATION PHOTOS (PASSPORT SIZE &amp;QUALITY)</vt:lpstr>
      <vt:lpstr>ACCEPTABLE PHOTOS </vt:lpstr>
      <vt:lpstr>ROTARY GUARANTEE FORM</vt:lpstr>
      <vt:lpstr>AIRLINE TICKETS</vt:lpstr>
      <vt:lpstr>AIRLINE TICKETS </vt:lpstr>
      <vt:lpstr>TRAVEL INFORMATION </vt:lpstr>
      <vt:lpstr>ITINERARIES</vt:lpstr>
      <vt:lpstr>DEPARTURE PACKETS</vt:lpstr>
      <vt:lpstr>CHECK-IN BAGS</vt:lpstr>
      <vt:lpstr>CHECK-IN BAGS</vt:lpstr>
      <vt:lpstr>CARRY-ON BAGS</vt:lpstr>
      <vt:lpstr>HOW TO PACK</vt:lpstr>
      <vt:lpstr>IN YOUR CARRY-ON, YOU SHOULD HAVE….</vt:lpstr>
      <vt:lpstr>Slide 31</vt:lpstr>
      <vt:lpstr>KEEP IMPORTANT ITEMS WITH YOU AT ALL TIMES!</vt:lpstr>
      <vt:lpstr>CHECK-IN AT AIRPORT</vt:lpstr>
      <vt:lpstr>WEAR YOUR ROTARY BLAZER WHILE IN ANY AND ALL AIRPORTS</vt:lpstr>
      <vt:lpstr>SECURITY INFORMATION</vt:lpstr>
      <vt:lpstr>WHAT TO DO IF YOU MISS YOUR PLANE</vt:lpstr>
      <vt:lpstr>EMERGENCY CONTACT</vt:lpstr>
      <vt:lpstr>CUSTOMS &amp; IMMIGRATION</vt:lpstr>
      <vt:lpstr>RETURN INFORMATION</vt:lpstr>
      <vt:lpstr>HOW TO DETERMINE A RETURN DATE</vt:lpstr>
      <vt:lpstr>CONTACT BOKOFF KAPLAN TRAVEL BY  FEBRUARY 15TH,   2011 WITH A RANGE OF ACCEPTABLE RETURN DATES</vt:lpstr>
      <vt:lpstr>1-800-888-5275</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113 Salem Turnpike Norwich, CT  06360 Toll Free: 800-888-5275 rotary@bokoffkaplan.com</dc:title>
  <dc:creator>Bokoff Kaplan Travel Services</dc:creator>
  <cp:lastModifiedBy>Patricia Smith</cp:lastModifiedBy>
  <cp:revision>381</cp:revision>
  <dcterms:created xsi:type="dcterms:W3CDTF">2003-11-28T18:30:04Z</dcterms:created>
  <dcterms:modified xsi:type="dcterms:W3CDTF">2010-01-08T17:04:35Z</dcterms:modified>
</cp:coreProperties>
</file>